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7" r:id="rId2"/>
  </p:sldMasterIdLst>
  <p:notesMasterIdLst>
    <p:notesMasterId r:id="rId55"/>
  </p:notesMasterIdLst>
  <p:sldIdLst>
    <p:sldId id="304" r:id="rId3"/>
    <p:sldId id="308" r:id="rId4"/>
    <p:sldId id="309" r:id="rId5"/>
    <p:sldId id="305" r:id="rId6"/>
    <p:sldId id="306" r:id="rId7"/>
    <p:sldId id="307" r:id="rId8"/>
    <p:sldId id="310" r:id="rId9"/>
    <p:sldId id="311" r:id="rId10"/>
    <p:sldId id="316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7" r:id="rId24"/>
    <p:sldId id="326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40" r:id="rId35"/>
    <p:sldId id="337" r:id="rId36"/>
    <p:sldId id="338" r:id="rId37"/>
    <p:sldId id="339" r:id="rId38"/>
    <p:sldId id="341" r:id="rId39"/>
    <p:sldId id="342" r:id="rId40"/>
    <p:sldId id="343" r:id="rId41"/>
    <p:sldId id="349" r:id="rId42"/>
    <p:sldId id="344" r:id="rId43"/>
    <p:sldId id="347" r:id="rId44"/>
    <p:sldId id="348" r:id="rId45"/>
    <p:sldId id="345" r:id="rId46"/>
    <p:sldId id="346" r:id="rId47"/>
    <p:sldId id="350" r:id="rId48"/>
    <p:sldId id="351" r:id="rId49"/>
    <p:sldId id="353" r:id="rId50"/>
    <p:sldId id="352" r:id="rId51"/>
    <p:sldId id="358" r:id="rId52"/>
    <p:sldId id="359" r:id="rId53"/>
    <p:sldId id="302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C82"/>
    <a:srgbClr val="41B5A7"/>
    <a:srgbClr val="2A9E88"/>
    <a:srgbClr val="3DA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87A2-826F-4F7B-AED8-389117A6746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B8CE3-2A9F-4A1B-A495-43B9BEF55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8503"/>
            <a:ext cx="59496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9616" y="6478504"/>
            <a:ext cx="6242384" cy="365125"/>
          </a:xfrm>
          <a:prstGeom prst="rect">
            <a:avLst/>
          </a:prstGeom>
        </p:spPr>
        <p:txBody>
          <a:bodyPr/>
          <a:lstStyle/>
          <a:p>
            <a:fld id="{267AEEBD-9922-41DB-A725-229432E5676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01509-FED8-49BB-AC1A-DAC89AEAA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82" t="12577" r="24750" b="22296"/>
          <a:stretch/>
        </p:blipFill>
        <p:spPr>
          <a:xfrm>
            <a:off x="11353800" y="99890"/>
            <a:ext cx="666749" cy="608135"/>
          </a:xfrm>
          <a:prstGeom prst="round2DiagRect">
            <a:avLst>
              <a:gd name="adj1" fmla="val 23529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75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8503"/>
            <a:ext cx="59496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9616" y="6478504"/>
            <a:ext cx="6242384" cy="365125"/>
          </a:xfrm>
          <a:prstGeom prst="rect">
            <a:avLst/>
          </a:prstGeom>
        </p:spPr>
        <p:txBody>
          <a:bodyPr/>
          <a:lstStyle/>
          <a:p>
            <a:fld id="{267AEEBD-9922-41DB-A725-229432E5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0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9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3EA2-8433-49EF-B5B4-DCA461C0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9AAF-127F-47E6-850C-81CFEA60C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E76C3-47B1-49B1-B436-FE299CE9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B168F-87E8-4986-A689-E91C3C58458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0D981-FE3E-4CD5-A743-C04C6E97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2650-4D97-4268-8292-70C67035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78BEE-C617-4F22-B7FC-FD0423089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1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A0EE-2B92-4DF2-9D7F-3967E7AA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F9179-DCBD-4501-AACE-21AD12917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B1E07-1512-4F77-BACD-68799E71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B168F-87E8-4986-A689-E91C3C58458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44343-C42E-437B-A93C-21C3434F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A7418-5237-4793-BC20-99C5BF82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78BEE-C617-4F22-B7FC-FD0423089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4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E347-012F-42DF-A858-E84178DB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CA675-9162-49DD-8CAE-12B2407AF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2E479-4CD3-4D2D-B013-A91FD5351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A6A88-A0E5-40C9-AC55-1EEBA598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B168F-87E8-4986-A689-E91C3C58458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3CACB-0C6E-4435-A594-F3177937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3834C-2A29-4788-BFBC-6B21997F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78BEE-C617-4F22-B7FC-FD0423089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3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899F-CA77-439F-8339-C63DE1E6D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CBD04-3AA1-452F-92FF-AD7A26930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D528C-436C-4D0D-B3CC-1DF2F31C6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EE8AF-E3B5-4EDA-8C40-DBEAF2B24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A538-A24E-44A6-9838-A0DE05F1E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C7ACC-6629-434C-9DD0-0C6185FA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B168F-87E8-4986-A689-E91C3C58458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85BEE-6448-4818-ABC2-8C92746D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CFF8D-68B9-4DB9-A0A1-0D7B39E0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78BEE-C617-4F22-B7FC-FD0423089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36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0062-3795-48B7-B196-404B3A81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E0679-9A95-4A49-BE84-EBEDED94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B168F-87E8-4986-A689-E91C3C58458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1CE77-38FE-4496-8A02-B59DA0A6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BC56A-560E-48B8-AB5F-F969C8E7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78BEE-C617-4F22-B7FC-FD0423089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28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7137A-6483-469F-9097-B7E07D3F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B168F-87E8-4986-A689-E91C3C58458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A38D9-87A8-4F24-A646-9093BCB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F91D5-81EF-4BAA-81F3-D6D4A67A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78BEE-C617-4F22-B7FC-FD0423089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24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307F-D6BD-48AA-9172-2733CA5C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AF278-3DA7-42F1-9A4D-B0108C06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96D20-B671-46DC-BDB0-4F9584C95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A377F-48BD-4251-B5E3-44E14746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B168F-87E8-4986-A689-E91C3C58458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478B5-6215-4247-A84E-46F3C697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D4792-9C86-4056-A775-7590A4B7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78BEE-C617-4F22-B7FC-FD0423089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5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55D90-7A80-4C3C-8E2F-DB3F9CDEFF64}"/>
              </a:ext>
            </a:extLst>
          </p:cNvPr>
          <p:cNvSpPr/>
          <p:nvPr userDrawn="1"/>
        </p:nvSpPr>
        <p:spPr>
          <a:xfrm>
            <a:off x="11277600" y="-2"/>
            <a:ext cx="914400" cy="818147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77600" cy="8181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8600" y="65024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267AEEBD-9922-41DB-A725-229432E5676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37DDC-15E1-4259-B9C4-0EF5D8215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82" t="12577" r="24750" b="22296"/>
          <a:stretch/>
        </p:blipFill>
        <p:spPr>
          <a:xfrm>
            <a:off x="11403736" y="105003"/>
            <a:ext cx="666749" cy="608135"/>
          </a:xfrm>
          <a:prstGeom prst="round2DiagRect">
            <a:avLst>
              <a:gd name="adj1" fmla="val 23529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652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0BFB-C216-4AD4-8661-AA277C69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EC571-F1C2-4168-B704-A6C6B3632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ADF85-E17B-4970-AC21-26C3FA18F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D23CB-84E4-443C-AFAD-25188109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B168F-87E8-4986-A689-E91C3C58458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6DDBC-B76E-4896-9542-59D5E229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6E866-DBB9-4C59-8956-078CCE93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78BEE-C617-4F22-B7FC-FD0423089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0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0207-F7A1-48C1-B3D0-748D80F7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AF13E-4ED3-4E4A-A1DF-7B58746BF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FCB44-E5BD-4444-A1C2-34BAFE20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B168F-87E8-4986-A689-E91C3C58458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5F551-66CA-46A9-893D-403F1FE9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A311-7C35-40B1-BB18-8810E4F3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78BEE-C617-4F22-B7FC-FD0423089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8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54ADD-A765-4E10-971D-920176FA2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18F94-7969-4602-BEEF-0660876F1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28390-518C-4EB2-8005-614D90F5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B168F-87E8-4986-A689-E91C3C58458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5C1F1-4C61-4C9D-A973-088EF14B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A2585-9E1D-426F-A827-291941BA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378BEE-C617-4F22-B7FC-FD0423089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1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8503"/>
            <a:ext cx="594961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9616" y="6478504"/>
            <a:ext cx="6242384" cy="365125"/>
          </a:xfrm>
          <a:prstGeom prst="rect">
            <a:avLst/>
          </a:prstGeom>
        </p:spPr>
        <p:txBody>
          <a:bodyPr/>
          <a:lstStyle/>
          <a:p>
            <a:fld id="{267AEEBD-9922-41DB-A725-229432E5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78503"/>
            <a:ext cx="10096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06124" y="6478504"/>
            <a:ext cx="12858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267AEEBD-9922-41DB-A725-229432E567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9CB88D-68AF-4DC6-9F80-DD7099C04605}"/>
              </a:ext>
            </a:extLst>
          </p:cNvPr>
          <p:cNvSpPr/>
          <p:nvPr userDrawn="1"/>
        </p:nvSpPr>
        <p:spPr>
          <a:xfrm>
            <a:off x="11277600" y="-2"/>
            <a:ext cx="914400" cy="818147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22D929-00A6-4F0E-B0E1-A95DD7A8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77600" cy="8181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3D15ED-29B9-4F4F-8FE9-81C6AEEFE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82" t="12577" r="24750" b="22296"/>
          <a:stretch/>
        </p:blipFill>
        <p:spPr>
          <a:xfrm>
            <a:off x="11403736" y="105003"/>
            <a:ext cx="666749" cy="608135"/>
          </a:xfrm>
          <a:prstGeom prst="round2DiagRect">
            <a:avLst>
              <a:gd name="adj1" fmla="val 23529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58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78503"/>
            <a:ext cx="59496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49616" y="6478504"/>
            <a:ext cx="6242384" cy="365125"/>
          </a:xfrm>
          <a:prstGeom prst="rect">
            <a:avLst/>
          </a:prstGeom>
        </p:spPr>
        <p:txBody>
          <a:bodyPr/>
          <a:lstStyle/>
          <a:p>
            <a:fld id="{267AEEBD-9922-41DB-A725-229432E5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4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8503"/>
            <a:ext cx="59496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49616" y="6478504"/>
            <a:ext cx="6242384" cy="365125"/>
          </a:xfrm>
          <a:prstGeom prst="rect">
            <a:avLst/>
          </a:prstGeom>
        </p:spPr>
        <p:txBody>
          <a:bodyPr/>
          <a:lstStyle/>
          <a:p>
            <a:fld id="{267AEEBD-9922-41DB-A725-229432E5676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FDEE6F-D7FA-4E56-978A-F6202D8F0C46}"/>
              </a:ext>
            </a:extLst>
          </p:cNvPr>
          <p:cNvSpPr/>
          <p:nvPr userDrawn="1"/>
        </p:nvSpPr>
        <p:spPr>
          <a:xfrm>
            <a:off x="11277600" y="-2"/>
            <a:ext cx="914400" cy="818147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E6C78E-9A2D-493A-9F2B-6E17D70D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77600" cy="8181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053BA-F21B-419C-90D1-5B197CAA6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982" t="12577" r="24750" b="22296"/>
          <a:stretch/>
        </p:blipFill>
        <p:spPr>
          <a:xfrm>
            <a:off x="11403736" y="105003"/>
            <a:ext cx="666749" cy="608135"/>
          </a:xfrm>
          <a:prstGeom prst="round2DiagRect">
            <a:avLst>
              <a:gd name="adj1" fmla="val 23529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57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78503"/>
            <a:ext cx="59496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9616" y="6478504"/>
            <a:ext cx="6242384" cy="365125"/>
          </a:xfrm>
          <a:prstGeom prst="rect">
            <a:avLst/>
          </a:prstGeom>
        </p:spPr>
        <p:txBody>
          <a:bodyPr/>
          <a:lstStyle/>
          <a:p>
            <a:fld id="{267AEEBD-9922-41DB-A725-229432E5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1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78503"/>
            <a:ext cx="59496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49616" y="6478504"/>
            <a:ext cx="6242384" cy="365125"/>
          </a:xfrm>
          <a:prstGeom prst="rect">
            <a:avLst/>
          </a:prstGeom>
        </p:spPr>
        <p:txBody>
          <a:bodyPr/>
          <a:lstStyle/>
          <a:p>
            <a:fld id="{267AEEBD-9922-41DB-A725-229432E5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66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78503"/>
            <a:ext cx="5949616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49616" y="6478504"/>
            <a:ext cx="6242384" cy="365125"/>
          </a:xfrm>
          <a:prstGeom prst="rect">
            <a:avLst/>
          </a:prstGeom>
        </p:spPr>
        <p:txBody>
          <a:bodyPr/>
          <a:lstStyle/>
          <a:p>
            <a:fld id="{267AEEBD-9922-41DB-A725-229432E56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814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789" y="1055603"/>
            <a:ext cx="11526253" cy="5254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ED670-0C2A-4857-B6B3-6374867EE3B5}"/>
              </a:ext>
            </a:extLst>
          </p:cNvPr>
          <p:cNvSpPr/>
          <p:nvPr userDrawn="1"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9999A-7337-4D57-B4D6-BD3982E45F38}"/>
              </a:ext>
            </a:extLst>
          </p:cNvPr>
          <p:cNvSpPr/>
          <p:nvPr userDrawn="1"/>
        </p:nvSpPr>
        <p:spPr>
          <a:xfrm>
            <a:off x="6095999" y="6519446"/>
            <a:ext cx="6096000" cy="338554"/>
          </a:xfrm>
          <a:prstGeom prst="rect">
            <a:avLst/>
          </a:prstGeom>
          <a:solidFill>
            <a:srgbClr val="3D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dirty="0">
                <a:latin typeface="Garamond" panose="02020404030301010803" pitchFamily="18" charset="0"/>
              </a:rPr>
              <a:t>IN-CARE: Inequality in long-term care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4F7D0-EAF7-4FE7-90A9-B001B71A0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500" y="6507079"/>
            <a:ext cx="590549" cy="3651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aramond" panose="02020404030301010803" pitchFamily="18" charset="0"/>
              </a:defRPr>
            </a:lvl1pPr>
          </a:lstStyle>
          <a:p>
            <a:fld id="{267AEEBD-9922-41DB-A725-229432E5676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72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33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s10433-021-00666-y" TargetMode="External"/><Relationship Id="rId4" Type="http://schemas.openxmlformats.org/officeDocument/2006/relationships/hyperlink" Target="https://doi.org/10.1093/geronb/gbaa139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47A669-7617-4CDA-A879-C7ED4BB1D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52" y="4063409"/>
            <a:ext cx="3078696" cy="2339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432DA208-AE30-4C80-808E-66229173B931}"/>
              </a:ext>
            </a:extLst>
          </p:cNvPr>
          <p:cNvSpPr txBox="1">
            <a:spLocks/>
          </p:cNvSpPr>
          <p:nvPr/>
        </p:nvSpPr>
        <p:spPr>
          <a:xfrm>
            <a:off x="0" y="1656022"/>
            <a:ext cx="12192000" cy="17729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>
                <a:solidFill>
                  <a:schemeClr val="bg1"/>
                </a:solidFill>
                <a:latin typeface="Georgia" panose="02040502050405020303" pitchFamily="18" charset="0"/>
              </a:rPr>
              <a:t>Socio-economic inequalities in care use and caregiving</a:t>
            </a:r>
            <a:br>
              <a:rPr lang="en-GB" sz="320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GB" sz="2800">
                <a:solidFill>
                  <a:schemeClr val="bg1"/>
                </a:solidFill>
                <a:latin typeface="Georgia" panose="02040502050405020303" pitchFamily="18" charset="0"/>
              </a:rPr>
              <a:t>across European long-term care systems</a:t>
            </a:r>
            <a:endParaRPr lang="en-GB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9D26A9-09F1-4BB3-93A0-07905A79AC4E}"/>
              </a:ext>
            </a:extLst>
          </p:cNvPr>
          <p:cNvSpPr txBox="1"/>
          <p:nvPr/>
        </p:nvSpPr>
        <p:spPr>
          <a:xfrm>
            <a:off x="3957974" y="559948"/>
            <a:ext cx="4276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41B5A7"/>
                </a:solidFill>
                <a:latin typeface="Georgia" panose="02040502050405020303" pitchFamily="18" charset="0"/>
              </a:rPr>
              <a:t>London, 9-10</a:t>
            </a:r>
            <a:r>
              <a:rPr lang="en-GB" sz="2400" b="1" baseline="30000" dirty="0">
                <a:solidFill>
                  <a:srgbClr val="41B5A7"/>
                </a:solidFill>
                <a:latin typeface="Georgia" panose="02040502050405020303" pitchFamily="18" charset="0"/>
              </a:rPr>
              <a:t>th</a:t>
            </a:r>
            <a:r>
              <a:rPr lang="en-GB" sz="2400" b="1" dirty="0">
                <a:solidFill>
                  <a:srgbClr val="41B5A7"/>
                </a:solidFill>
                <a:latin typeface="Georgia" panose="02040502050405020303" pitchFamily="18" charset="0"/>
              </a:rPr>
              <a:t>  May 2022</a:t>
            </a:r>
          </a:p>
        </p:txBody>
      </p:sp>
    </p:spTree>
    <p:extLst>
      <p:ext uri="{BB962C8B-B14F-4D97-AF65-F5344CB8AC3E}">
        <p14:creationId xmlns:p14="http://schemas.microsoft.com/office/powerpoint/2010/main" val="259300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945A58-2ADB-C8C4-D4F8-702F989B111B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785600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Are higher-SES individuals more likely to use formal care than lower-SES individuals?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“Pro-rich inequality” in formal care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Albertini &amp;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Pavolini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(2017):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yes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(Italy, Germany);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(Denmark, the Netherlands)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Carrieri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et al. (2017):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yes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(Southern &amp; Continental Europe); 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(Northern Europe)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Rodrigues et al., (2018):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(14 European countries), but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depends on SES indicator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(income vs. wealth)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Are lower-SES individuals more likely to use informal care than higher-SES individuals?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“Pro-poor inequality” in informal care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Broese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van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Groenou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et al. (2006):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yes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(Belgium, Italy, the Netherlands, UK)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Motel-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Klingebiel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&amp;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Tesch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-Roemer (2005):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(England, Germany, Norway, Spain)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17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83DD27-8CB1-293F-2457-1849329AC8BA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Previous studies only refer to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large clusters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or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entire countries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so cannot disentangle LTC policies from other factors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Floridi,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Carrino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&amp; Glaser (2021):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Study wealth and income gradients in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informal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formal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mixed-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care across 136 administrative regions in 12 European countries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Link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individual data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on care use and SES with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LTC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policy indicator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LTC system variation within and across countries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58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 inequalities in LTC in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FE221AD-1F4E-680D-BC18-ADC36B577A38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06224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Individual data: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Survey of Health, Ageing &amp; Retirement in Europe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(2015)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15,407 individuals 65+ with at least one disability (ADL / IADL / mobility)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136 administrative regions (NUTS-2)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12 European countries (AT, BE, CH, CZ, DE, EE, ES, FR, HR, IT, PO, SE)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Information on care receipt, SES, and predisposing/need factors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96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 inequalities in LTC in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AB05FCE-250E-362D-E3ED-170F79E46D9F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06224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Individual data: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Survey of Health, Ageing &amp; Retirement in Europe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(2015)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15,407 individuals 65+ with at least one disability (ADL / IADL / mobility)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136 administrative regions (NUTS-2)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12 European countries (AT, BE, CH, CZ, DE, EE, ES, FR, HR, IT, PO, SE)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Information on care receipt, SES, and predisposing/need factors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5FF6F65-70A4-233E-2266-02D2D3A02C06}"/>
              </a:ext>
            </a:extLst>
          </p:cNvPr>
          <p:cNvSpPr txBox="1">
            <a:spLocks/>
          </p:cNvSpPr>
          <p:nvPr/>
        </p:nvSpPr>
        <p:spPr bwMode="auto">
          <a:xfrm>
            <a:off x="378293" y="3707295"/>
            <a:ext cx="11407307" cy="240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Regional-level data: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Eurostat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(2015)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LTC beds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= number of beds in residential care facilities / 1000 pop.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Indicator of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de-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familisation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(through state or market)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Strongly positively correlated with public spending on residential (~0.8) and home-based (~0.6) formal care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 inequalities in LTC in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14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632DC62-7208-2EDA-B703-7FD7A13288C5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1"/>
            <a:ext cx="11378232" cy="5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Multinomial multilevel model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2CCF1-E8D5-997E-BB80-8B9A97F2F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90" y="1628800"/>
            <a:ext cx="11483632" cy="287586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0F10299-4B61-441F-4CAE-B103DB4C33D7}"/>
              </a:ext>
            </a:extLst>
          </p:cNvPr>
          <p:cNvSpPr txBox="1">
            <a:spLocks/>
          </p:cNvSpPr>
          <p:nvPr/>
        </p:nvSpPr>
        <p:spPr bwMode="auto">
          <a:xfrm>
            <a:off x="370700" y="4886598"/>
            <a:ext cx="11378232" cy="17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M1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: region- and country- random intercepts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M2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: region random intercepts, country fixed-effects, reg. controls for GDP and pop 65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0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 inequalities in LTC in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15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DA028-3167-4AA2-44C0-EF41D99C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69" y="980728"/>
            <a:ext cx="9950461" cy="50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56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 inequalities in LTC in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16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88678-A3EA-AC0D-7EA6-4C079042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69" y="980728"/>
            <a:ext cx="9950461" cy="5042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D1A9A8-D584-268D-64E2-40FB19BA34DD}"/>
              </a:ext>
            </a:extLst>
          </p:cNvPr>
          <p:cNvSpPr/>
          <p:nvPr/>
        </p:nvSpPr>
        <p:spPr>
          <a:xfrm>
            <a:off x="1034232" y="4005064"/>
            <a:ext cx="5112568" cy="216024"/>
          </a:xfrm>
          <a:prstGeom prst="rect">
            <a:avLst/>
          </a:prstGeom>
          <a:noFill/>
          <a:ln w="28575">
            <a:solidFill>
              <a:srgbClr val="3DA99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24413-FB65-B250-6978-1F98EE9EC9C3}"/>
              </a:ext>
            </a:extLst>
          </p:cNvPr>
          <p:cNvSpPr/>
          <p:nvPr/>
        </p:nvSpPr>
        <p:spPr>
          <a:xfrm>
            <a:off x="1034232" y="4656774"/>
            <a:ext cx="5112568" cy="216024"/>
          </a:xfrm>
          <a:prstGeom prst="rect">
            <a:avLst/>
          </a:prstGeom>
          <a:noFill/>
          <a:ln w="28575">
            <a:solidFill>
              <a:srgbClr val="3DA99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65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 inequalities in LTC in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17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FCA4A-585F-8CB2-BDAC-F075B8103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69" y="980728"/>
            <a:ext cx="9950461" cy="5042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5EEC83-73DA-4431-3589-83965893202F}"/>
              </a:ext>
            </a:extLst>
          </p:cNvPr>
          <p:cNvSpPr/>
          <p:nvPr/>
        </p:nvSpPr>
        <p:spPr>
          <a:xfrm>
            <a:off x="1034232" y="4426169"/>
            <a:ext cx="5112568" cy="216024"/>
          </a:xfrm>
          <a:prstGeom prst="rect">
            <a:avLst/>
          </a:prstGeom>
          <a:noFill/>
          <a:ln w="28575">
            <a:solidFill>
              <a:srgbClr val="3DA99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64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 inequalities in LTC in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18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972C2-AF62-1570-F20E-54D89B6E4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084369"/>
            <a:ext cx="745575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3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Multivariate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19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0443A-18D2-48FA-5E1C-C2C329AE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97" y="902534"/>
            <a:ext cx="11229805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57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Long-term care (LTC)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927D9-A0ED-49F9-910E-D89634603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Long-term care: help to meet the needs of older people with a chronic illness or disability, provided by: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/>
              <a:t>Family members, friends etc. at home </a:t>
            </a:r>
            <a:r>
              <a:rPr lang="en-GB" sz="2600" dirty="0">
                <a:sym typeface="Wingdings" panose="05000000000000000000" pitchFamily="2" charset="2"/>
              </a:rPr>
              <a:t> </a:t>
            </a:r>
            <a:r>
              <a:rPr lang="en-GB" sz="2600" b="1" dirty="0"/>
              <a:t>informal care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/>
              <a:t>Professional providers (public, volunteers or paid-for) at home </a:t>
            </a:r>
            <a:r>
              <a:rPr lang="en-GB" sz="2600" dirty="0">
                <a:sym typeface="Wingdings" panose="05000000000000000000" pitchFamily="2" charset="2"/>
              </a:rPr>
              <a:t></a:t>
            </a:r>
            <a:r>
              <a:rPr lang="en-GB" sz="2600" dirty="0"/>
              <a:t> </a:t>
            </a:r>
            <a:r>
              <a:rPr lang="en-GB" sz="2600" b="1" dirty="0"/>
              <a:t>formal home-care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/>
              <a:t>Professional providers in nursing homes </a:t>
            </a:r>
            <a:r>
              <a:rPr lang="en-GB" sz="2600" dirty="0">
                <a:sym typeface="Wingdings" panose="05000000000000000000" pitchFamily="2" charset="2"/>
              </a:rPr>
              <a:t></a:t>
            </a:r>
            <a:r>
              <a:rPr lang="en-GB" sz="2600" dirty="0"/>
              <a:t> </a:t>
            </a:r>
            <a:r>
              <a:rPr lang="en-GB" sz="2600" b="1" dirty="0"/>
              <a:t>institutional care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59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 inequalities in LTC in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21A9295-DA26-884E-2689-D827D3456218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Limitations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Cross-section of regions (no institutional change over time)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LTC beds indicator not </a:t>
            </a:r>
            <a:r>
              <a:rPr kumimoji="0" lang="en-GB" sz="2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really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what we are interested in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Proxy, but not a measure for public provision – includes both state and market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Measures provision of institutional (not home-based) care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01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cuts and LTC use in England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30907-77AA-6CFD-0EF9-08AC1A43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066800"/>
            <a:ext cx="7165202" cy="473846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1FBE280-B170-FA47-7AD2-58A62E8EBE39}"/>
              </a:ext>
            </a:extLst>
          </p:cNvPr>
          <p:cNvSpPr txBox="1"/>
          <p:nvPr/>
        </p:nvSpPr>
        <p:spPr>
          <a:xfrm>
            <a:off x="299976" y="5837804"/>
            <a:ext cx="631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latin typeface="Georgia" panose="02040502050405020303" pitchFamily="18" charset="0"/>
              </a:rPr>
              <a:t>Glasby et al., (2021) A lost decade? A renewed case for adult social care reform in England. </a:t>
            </a:r>
            <a:r>
              <a:rPr lang="en-GB" sz="1400" i="1" dirty="0">
                <a:solidFill>
                  <a:prstClr val="black"/>
                </a:solidFill>
                <a:latin typeface="Georgia" panose="02040502050405020303" pitchFamily="18" charset="0"/>
              </a:rPr>
              <a:t>Journal of Social Policy, 50: </a:t>
            </a:r>
            <a:r>
              <a:rPr lang="en-GB" sz="1400" dirty="0">
                <a:solidFill>
                  <a:prstClr val="black"/>
                </a:solidFill>
                <a:latin typeface="Georgia" panose="02040502050405020303" pitchFamily="18" charset="0"/>
              </a:rPr>
              <a:t>406-437.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DEB9EBB-9027-F3A1-6AA0-BA94218B4B4F}"/>
              </a:ext>
            </a:extLst>
          </p:cNvPr>
          <p:cNvSpPr txBox="1">
            <a:spLocks/>
          </p:cNvSpPr>
          <p:nvPr/>
        </p:nvSpPr>
        <p:spPr bwMode="auto">
          <a:xfrm>
            <a:off x="7606985" y="1062255"/>
            <a:ext cx="4448363" cy="524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England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31% real-term reduction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 per-capita LTC spending between 2009 and 2017 (Crawford et al., 2021)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Compare with previous long-term increase in gross expenditure - in line with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increasing demand due to population ageing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(Glasby et al., 2021)</a:t>
            </a:r>
          </a:p>
        </p:txBody>
      </p:sp>
    </p:spTree>
    <p:extLst>
      <p:ext uri="{BB962C8B-B14F-4D97-AF65-F5344CB8AC3E}">
        <p14:creationId xmlns:p14="http://schemas.microsoft.com/office/powerpoint/2010/main" val="690933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cuts and LTC use in England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30907-77AA-6CFD-0EF9-08AC1A43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066800"/>
            <a:ext cx="7165202" cy="473846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1FBE280-B170-FA47-7AD2-58A62E8EBE39}"/>
              </a:ext>
            </a:extLst>
          </p:cNvPr>
          <p:cNvSpPr txBox="1"/>
          <p:nvPr/>
        </p:nvSpPr>
        <p:spPr>
          <a:xfrm>
            <a:off x="299976" y="5837804"/>
            <a:ext cx="631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latin typeface="Georgia" panose="02040502050405020303" pitchFamily="18" charset="0"/>
              </a:rPr>
              <a:t>Glasby et al., (2021) A lost decade? A renewed case for adult social care reform in England. </a:t>
            </a:r>
            <a:r>
              <a:rPr lang="en-GB" sz="1400" i="1" dirty="0">
                <a:solidFill>
                  <a:prstClr val="black"/>
                </a:solidFill>
                <a:latin typeface="Georgia" panose="02040502050405020303" pitchFamily="18" charset="0"/>
              </a:rPr>
              <a:t>Journal of Social Policy, 50: </a:t>
            </a:r>
            <a:r>
              <a:rPr lang="en-GB" sz="1400" dirty="0">
                <a:solidFill>
                  <a:prstClr val="black"/>
                </a:solidFill>
                <a:latin typeface="Georgia" panose="02040502050405020303" pitchFamily="18" charset="0"/>
              </a:rPr>
              <a:t>406-437.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E7D2968-C9C9-689B-4902-3385448DCB2A}"/>
              </a:ext>
            </a:extLst>
          </p:cNvPr>
          <p:cNvSpPr txBox="1">
            <a:spLocks/>
          </p:cNvSpPr>
          <p:nvPr/>
        </p:nvSpPr>
        <p:spPr bwMode="auto">
          <a:xfrm>
            <a:off x="7606985" y="1062255"/>
            <a:ext cx="4448363" cy="38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No evidence on changes in individual LTC use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(and potential inequalities)</a:t>
            </a:r>
          </a:p>
        </p:txBody>
      </p:sp>
    </p:spTree>
    <p:extLst>
      <p:ext uri="{BB962C8B-B14F-4D97-AF65-F5344CB8AC3E}">
        <p14:creationId xmlns:p14="http://schemas.microsoft.com/office/powerpoint/2010/main" val="35805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cuts and LTC use in England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D80C2BE-9746-A7D0-50E3-82F6A570A344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How does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public expenditure on home-care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relate to the use of formal home-care by disabled older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individuals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18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English LTC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13568E6-9D04-4B20-6725-1947BF1E9518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234216" cy="1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Two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key features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of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English social care system: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Budget cuts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(2010-present)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Means testing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with complex national-level rules determining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eligibility to receive publicly-funded care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(“financial assessment”)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40F5EA4-A036-F158-12CC-7D2363F419DF}"/>
              </a:ext>
            </a:extLst>
          </p:cNvPr>
          <p:cNvSpPr txBox="1">
            <a:spLocks/>
          </p:cNvSpPr>
          <p:nvPr/>
        </p:nvSpPr>
        <p:spPr bwMode="auto">
          <a:xfrm>
            <a:off x="406400" y="2925580"/>
            <a:ext cx="6345572" cy="32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Eligible to receive care if: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Below lower capital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(wealth)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threshold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Below upper capital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(wealth)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threshold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&amp;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below “Minimum Income Guarantee”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after the cost of care is deducted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£189/week (single)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£144/week (member of couple)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1297C9-B272-8D4F-F5AE-0E389CE9F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740489"/>
              </p:ext>
            </p:extLst>
          </p:nvPr>
        </p:nvGraphicFramePr>
        <p:xfrm>
          <a:off x="7392143" y="2492896"/>
          <a:ext cx="4392489" cy="3633177"/>
        </p:xfrm>
        <a:graphic>
          <a:graphicData uri="http://schemas.openxmlformats.org/drawingml/2006/table">
            <a:tbl>
              <a:tblPr firstRow="1" bandRow="1"/>
              <a:tblGrid>
                <a:gridCol w="1464163">
                  <a:extLst>
                    <a:ext uri="{9D8B030D-6E8A-4147-A177-3AD203B41FA5}">
                      <a16:colId xmlns:a16="http://schemas.microsoft.com/office/drawing/2014/main" val="2793870291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3885997086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3748229441"/>
                    </a:ext>
                  </a:extLst>
                </a:gridCol>
              </a:tblGrid>
              <a:tr h="615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year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A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Lower threshold (£)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A9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Upper threshold (£)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A9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22862"/>
                  </a:ext>
                </a:extLst>
              </a:tr>
              <a:tr h="32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2002/03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11,750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19,000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12173"/>
                  </a:ext>
                </a:extLst>
              </a:tr>
              <a:tr h="32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2004/05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12,250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20,000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33682"/>
                  </a:ext>
                </a:extLst>
              </a:tr>
              <a:tr h="32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2006/07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12,750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21,000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408176"/>
                  </a:ext>
                </a:extLst>
              </a:tr>
              <a:tr h="32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2008/09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13,500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22,250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06979"/>
                  </a:ext>
                </a:extLst>
              </a:tr>
              <a:tr h="32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2010/11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14,250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23,250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76820"/>
                  </a:ext>
                </a:extLst>
              </a:tr>
              <a:tr h="32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2012/13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14,250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23,250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538738"/>
                  </a:ext>
                </a:extLst>
              </a:tr>
              <a:tr h="32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2014/15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14,250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23,250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60981"/>
                  </a:ext>
                </a:extLst>
              </a:tr>
              <a:tr h="32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2016/17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14,250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23,250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085934"/>
                  </a:ext>
                </a:extLst>
              </a:tr>
              <a:tr h="328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2018/19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/>
                        <a:t>14,250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23,250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5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777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cuts and LTC use in England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E91E895-ACFE-BD8F-D572-5E2952BD069F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799"/>
            <a:ext cx="11378232" cy="53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Two sources of data: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Individual-level data from the English Longitudinal Study of Ageing (ELSA)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9,341 individuals aged 65+ between 2002 and 2019 (9 waves)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n = 28,336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Information about:</a:t>
            </a:r>
          </a:p>
          <a:p>
            <a:pPr marL="12573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Care use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(formal home-care)</a:t>
            </a:r>
          </a:p>
          <a:p>
            <a:pPr marL="12573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Individual eligibility for public LTC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(based on detailed assets and income data)</a:t>
            </a:r>
          </a:p>
          <a:p>
            <a:pPr marL="12573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9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cuts and LTC use in England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5CB9B6-2FBB-1C2A-ED43-A14016B1FF90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799"/>
            <a:ext cx="11378232" cy="53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Two sources of data: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Individual-level data from the English Longitudinal Study of Ageing (ELSA)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9,341 individuals aged 65+ between 2002 and 2019 (9 waves)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n = 28,336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Information about:</a:t>
            </a:r>
          </a:p>
          <a:p>
            <a:pPr marL="12573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Care use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(formal home-care)</a:t>
            </a:r>
          </a:p>
          <a:p>
            <a:pPr marL="12573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Individual eligibility for public LTC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(based on detailed assets and income data)</a:t>
            </a:r>
          </a:p>
          <a:p>
            <a:pPr marL="1257300" marR="0" lvl="2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 startAt="2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Expenditure on home-based formal care by local authority from the UK government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Data on 149 local authorities between 2004-2018 (15 years)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Indicator harmonisation across local authorities and years</a:t>
            </a:r>
          </a:p>
          <a:p>
            <a:pPr marL="8572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Adjusted for CPI and only referring to expenditure on adults 65+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+mj-lt"/>
              <a:buAutoNum type="arabicPeriod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5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cuts and LTC use in England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46141-E717-9414-6E89-980732EDDB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3352" y="1052736"/>
            <a:ext cx="67687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cuts and LTC use in England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A67A672F-AF68-D333-1708-507330258BB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6400" y="1066800"/>
                <a:ext cx="11378232" cy="5314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2"/>
                  </a:buBlip>
                  <a:defRPr sz="32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26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2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9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7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rPr>
                  <a:t>Fixed-effects models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rPr>
                  <a:t>Relate observed changes in expenditure by local authority over time to observed (changes in) care use by individuals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+mj-lt"/>
                  <a:buAutoNum type="arabicPeriod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rPr>
                  <a:t>Individual random effects, local authority fixed-effects 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+mj-lt"/>
                  <a:buAutoNum type="arabicPeriod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rPr>
                  <a:t>Individual fixed-effects 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+mj-lt"/>
                  <a:buAutoNum type="arabicPeriod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+mj-lt"/>
                  <a:buAutoNum type="arabicPeriod"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𝑐𝑎𝑟𝑒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𝑢𝑠𝑒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𝑎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𝑡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𝐿𝑇𝐶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𝑒𝑥𝑝𝑒𝑛𝑑𝑖𝑡𝑢𝑟𝑒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𝑙𝑜𝑐𝑎𝑙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𝑎𝑢𝑡h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𝑦𝑒𝑎𝑟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𝑐𝑎𝑟𝑒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𝑢𝑠𝑒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𝑡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𝐿𝑇𝐶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𝑒𝑥𝑝𝑒𝑛𝑑𝑖𝑡𝑢𝑟𝑒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𝑟𝑒𝑠𝑝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𝑦𝑒𝑎𝑟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0" lang="en-GB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0" lang="en-GB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GB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rPr>
                  <a:t>age, SES, ADL, IADL, mobility, cognitive health, SRH, marital status, living arrangement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Times New Roman" panose="02020603050405020304" pitchFamily="18" charset="0"/>
                  </a:rPr>
                  <a:t>Gross Value Added, unemployment rate, percentage of population aged 65+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Garamond" panose="02020404030301010803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A67A672F-AF68-D333-1708-507330258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400" y="1066800"/>
                <a:ext cx="11378232" cy="5314528"/>
              </a:xfrm>
              <a:prstGeom prst="rect">
                <a:avLst/>
              </a:prstGeom>
              <a:blipFill>
                <a:blip r:embed="rId4"/>
                <a:stretch>
                  <a:fillRect l="-893" t="-9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246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cuts and LTC use in England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29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A970C-928C-B0B5-7CBA-4B5896F35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3" y="980728"/>
            <a:ext cx="7233269" cy="525658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43BD441-E90C-77A8-1451-DC0A8AFDAF87}"/>
              </a:ext>
            </a:extLst>
          </p:cNvPr>
          <p:cNvSpPr txBox="1">
            <a:spLocks/>
          </p:cNvSpPr>
          <p:nvPr/>
        </p:nvSpPr>
        <p:spPr bwMode="auto">
          <a:xfrm>
            <a:off x="7824192" y="4725144"/>
            <a:ext cx="38884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Locally-weighted regression of formal care on time, by eligibility status.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Eligibility defined as being eligible for social care (based on means-test and disability)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 every year of the survey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39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Long-term care (LTC)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927D9-A0ED-49F9-910E-D89634603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Long-term care: help to meet the needs of older people with a chronic illness or disability, provided by: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/>
              <a:t>Family members, friends etc. at home </a:t>
            </a:r>
            <a:r>
              <a:rPr lang="en-GB" sz="2600" dirty="0">
                <a:sym typeface="Wingdings" panose="05000000000000000000" pitchFamily="2" charset="2"/>
              </a:rPr>
              <a:t> </a:t>
            </a:r>
            <a:r>
              <a:rPr lang="en-GB" sz="2600" b="1" dirty="0">
                <a:solidFill>
                  <a:srgbClr val="0070C0"/>
                </a:solidFill>
              </a:rPr>
              <a:t>informal care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/>
              <a:t>Professional providers (public, volunteers or paid-for) at home </a:t>
            </a:r>
            <a:r>
              <a:rPr lang="en-GB" sz="2600" dirty="0">
                <a:sym typeface="Wingdings" panose="05000000000000000000" pitchFamily="2" charset="2"/>
              </a:rPr>
              <a:t>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formal home-care</a:t>
            </a:r>
          </a:p>
          <a:p>
            <a:pPr>
              <a:buFont typeface="Wingdings" pitchFamily="2" charset="2"/>
              <a:buChar char="Ø"/>
            </a:pPr>
            <a:r>
              <a:rPr lang="en-GB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Professional providers in nursing homes </a:t>
            </a:r>
            <a:r>
              <a:rPr lang="en-GB" sz="26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institutional care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Personal care only</a:t>
            </a:r>
            <a:r>
              <a:rPr lang="en-GB" dirty="0"/>
              <a:t>, as opposed to help with </a:t>
            </a:r>
          </a:p>
          <a:p>
            <a:pPr marL="0" indent="0">
              <a:buNone/>
            </a:pPr>
            <a:r>
              <a:rPr lang="en-GB" dirty="0"/>
              <a:t>household chores or paperwork.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6" descr="ADLs/ IADLs: What Are They, How do You Measure Them, &amp;amp; Why Might  Storytelling Help Those Who are ADL-Deficient? - New LifeStyles">
            <a:extLst>
              <a:ext uri="{FF2B5EF4-FFF2-40B4-BE49-F238E27FC236}">
                <a16:creationId xmlns:a16="http://schemas.microsoft.com/office/drawing/2014/main" id="{C25189FE-DF63-09DC-37F5-99E03E61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59" y="3683082"/>
            <a:ext cx="4485942" cy="26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37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Multivariate results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30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A78582-DBF0-4BE5-3351-FE8495791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54106"/>
              </p:ext>
            </p:extLst>
          </p:nvPr>
        </p:nvGraphicFramePr>
        <p:xfrm>
          <a:off x="263352" y="1050987"/>
          <a:ext cx="11521280" cy="4106207"/>
        </p:xfrm>
        <a:graphic>
          <a:graphicData uri="http://schemas.openxmlformats.org/drawingml/2006/table">
            <a:tbl>
              <a:tblPr firstRow="1" bandRow="1"/>
              <a:tblGrid>
                <a:gridCol w="2304256">
                  <a:extLst>
                    <a:ext uri="{9D8B030D-6E8A-4147-A177-3AD203B41FA5}">
                      <a16:colId xmlns:a16="http://schemas.microsoft.com/office/drawing/2014/main" val="87000046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7739108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196777494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36815778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4281441479"/>
                    </a:ext>
                  </a:extLst>
                </a:gridCol>
              </a:tblGrid>
              <a:tr h="5866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Formal home-care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Means-test</a:t>
                      </a:r>
                      <a:r>
                        <a:rPr lang="en-GB" baseline="0" dirty="0"/>
                        <a:t> eligible (all years)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Means-test</a:t>
                      </a:r>
                      <a:r>
                        <a:rPr lang="en-GB" baseline="0" dirty="0"/>
                        <a:t> ineligible (all years)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366014"/>
                  </a:ext>
                </a:extLst>
              </a:tr>
              <a:tr h="58660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RE</a:t>
                      </a:r>
                      <a:r>
                        <a:rPr lang="en-GB" baseline="0" dirty="0"/>
                        <a:t> model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FE model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RE</a:t>
                      </a:r>
                      <a:r>
                        <a:rPr lang="en-GB" baseline="0" dirty="0"/>
                        <a:t> model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FE model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07098"/>
                  </a:ext>
                </a:extLst>
              </a:tr>
              <a:tr h="58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Log (expenditure)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0.027 (0.012) 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0.032 (0.014)</a:t>
                      </a:r>
                      <a:r>
                        <a:rPr lang="en-GB" baseline="0" dirty="0"/>
                        <a:t> *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0.009 (0.007)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0.014 (0.011)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559869"/>
                  </a:ext>
                </a:extLst>
              </a:tr>
              <a:tr h="58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Controls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815034"/>
                  </a:ext>
                </a:extLst>
              </a:tr>
              <a:tr h="58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LA fixed-effect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n/a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n/a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263681"/>
                  </a:ext>
                </a:extLst>
              </a:tr>
              <a:tr h="58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N (individuals)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3,187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3,187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4,551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4,551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189096"/>
                  </a:ext>
                </a:extLst>
              </a:tr>
              <a:tr h="58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N (observations)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8,600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8,600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14,210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14,210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774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E86E812-9AA6-3A08-D21E-20D71895CE00}"/>
              </a:ext>
            </a:extLst>
          </p:cNvPr>
          <p:cNvSpPr txBox="1"/>
          <p:nvPr/>
        </p:nvSpPr>
        <p:spPr>
          <a:xfrm>
            <a:off x="170006" y="5209056"/>
            <a:ext cx="11707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Individual controls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: age, capital (assets), income, ADL, IADL, mobility limitations, poor cognitive health, self-rated health, marital status, and number of individuals in the household. </a:t>
            </a:r>
            <a:r>
              <a:rPr lang="en-GB" b="1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LA controls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: Gross value added, unemployment rate, percentage of population aged 65+.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* indicates p&lt;0.05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37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31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743374B-3704-20B2-A63B-DCEC1506A1EE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SES inequalities among the financially eligible?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BA8FD0-56DF-2FC5-BE8F-E5B7225DF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18178"/>
              </p:ext>
            </p:extLst>
          </p:nvPr>
        </p:nvGraphicFramePr>
        <p:xfrm>
          <a:off x="406400" y="1780367"/>
          <a:ext cx="11475057" cy="1737360"/>
        </p:xfrm>
        <a:graphic>
          <a:graphicData uri="http://schemas.openxmlformats.org/drawingml/2006/table">
            <a:tbl>
              <a:tblPr firstRow="1" bandRow="1"/>
              <a:tblGrid>
                <a:gridCol w="3825019">
                  <a:extLst>
                    <a:ext uri="{9D8B030D-6E8A-4147-A177-3AD203B41FA5}">
                      <a16:colId xmlns:a16="http://schemas.microsoft.com/office/drawing/2014/main" val="1663797403"/>
                    </a:ext>
                  </a:extLst>
                </a:gridCol>
                <a:gridCol w="3825019">
                  <a:extLst>
                    <a:ext uri="{9D8B030D-6E8A-4147-A177-3AD203B41FA5}">
                      <a16:colId xmlns:a16="http://schemas.microsoft.com/office/drawing/2014/main" val="2339992465"/>
                    </a:ext>
                  </a:extLst>
                </a:gridCol>
                <a:gridCol w="3825019">
                  <a:extLst>
                    <a:ext uri="{9D8B030D-6E8A-4147-A177-3AD203B41FA5}">
                      <a16:colId xmlns:a16="http://schemas.microsoft.com/office/drawing/2014/main" val="2055465041"/>
                    </a:ext>
                  </a:extLst>
                </a:gridCol>
              </a:tblGrid>
              <a:tr h="360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Formal home-care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Coefficient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Standard error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071655"/>
                  </a:ext>
                </a:extLst>
              </a:tr>
              <a:tr h="360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Log(expenditure)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 0.031 **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(0.012)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269803"/>
                  </a:ext>
                </a:extLst>
              </a:tr>
              <a:tr h="360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Zero-capital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 0.209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(0.081)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14955"/>
                  </a:ext>
                </a:extLst>
              </a:tr>
              <a:tr h="360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Log(expenditure)</a:t>
                      </a:r>
                      <a:r>
                        <a:rPr lang="en-GB" baseline="0" dirty="0"/>
                        <a:t> * </a:t>
                      </a:r>
                      <a:r>
                        <a:rPr lang="en-GB" dirty="0"/>
                        <a:t>Zero-capital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-0.018 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dirty="0"/>
                        <a:t>(0.007)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9713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CF2382-AC11-8514-55CE-59CD85559B36}"/>
              </a:ext>
            </a:extLst>
          </p:cNvPr>
          <p:cNvSpPr txBox="1"/>
          <p:nvPr/>
        </p:nvSpPr>
        <p:spPr>
          <a:xfrm>
            <a:off x="289942" y="3737149"/>
            <a:ext cx="11707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N = 8,600 (sample of 3,187 respondents fulfilling the means test criteria for public social care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/>
              </a:solidFill>
              <a:latin typeface="Garamond" panose="02020404030301010803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Individual controls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: age, individual capital (assets), income, ADL, IADL, mobility limitations, poor cognitive health, self-rated health, marital status, and number of individuals in the household. </a:t>
            </a:r>
            <a:r>
              <a:rPr lang="en-GB" b="1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LA controls</a:t>
            </a: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: Gross value added, unemployment rate, percentage of population aged 65+.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** indicates p&lt;0.01 ; * indicates p&lt;0.05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18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</a:t>
            </a:r>
            <a:r>
              <a:rPr lang="en-GB" dirty="0" err="1"/>
              <a:t>familisation</a:t>
            </a:r>
            <a:r>
              <a:rPr lang="en-GB" dirty="0"/>
              <a:t> of care and inequalities in care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32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C1311F8-EE6B-8EB3-F101-E5CD9A8EE134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2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 summary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Across Europe,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re-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familisation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of care may lead to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inequalities in care 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 “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familistic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” regions, higher-SES more likely to receive mixed-care, lower-SES more likely to rely exclusively on informal care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When budget cuts hit in England, poorer groups decreased formal home-care use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Increasing inequality in formal care (eligible = capital below ~£24k)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Although the “poorest poor” may have been protected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4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1456958"/>
            <a:ext cx="12192000" cy="1772978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WP3: Socio-economic inequalities in caregiving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ED533-5B10-4A9F-8C00-623F4568D43A}"/>
              </a:ext>
            </a:extLst>
          </p:cNvPr>
          <p:cNvSpPr/>
          <p:nvPr/>
        </p:nvSpPr>
        <p:spPr>
          <a:xfrm>
            <a:off x="0" y="4216442"/>
            <a:ext cx="12192000" cy="369332"/>
          </a:xfrm>
          <a:prstGeom prst="rect">
            <a:avLst/>
          </a:prstGeom>
          <a:solidFill>
            <a:srgbClr val="41B5A7">
              <a:alpha val="38824"/>
            </a:srgbClr>
          </a:solidFill>
        </p:spPr>
        <p:txBody>
          <a:bodyPr wrap="square">
            <a:spAutoFit/>
          </a:bodyPr>
          <a:lstStyle/>
          <a:p>
            <a:pPr marL="446088" lvl="0" algn="ctr">
              <a:spcAft>
                <a:spcPts val="1000"/>
              </a:spcAft>
              <a:defRPr/>
            </a:pPr>
            <a:r>
              <a:rPr lang="it-IT" dirty="0" err="1">
                <a:latin typeface="Georgia"/>
                <a:cs typeface="Arial" charset="0"/>
              </a:rPr>
              <a:t>Nekehia</a:t>
            </a:r>
            <a:r>
              <a:rPr lang="it-IT" dirty="0">
                <a:latin typeface="Georgia"/>
                <a:cs typeface="Arial" charset="0"/>
              </a:rPr>
              <a:t> T. </a:t>
            </a:r>
            <a:r>
              <a:rPr lang="it-IT" b="1" dirty="0" err="1">
                <a:latin typeface="Georgia"/>
                <a:cs typeface="Arial" charset="0"/>
              </a:rPr>
              <a:t>Quashie</a:t>
            </a:r>
            <a:r>
              <a:rPr lang="it-IT" b="1" dirty="0">
                <a:latin typeface="Georgia"/>
                <a:cs typeface="Arial" charset="0"/>
              </a:rPr>
              <a:t> | </a:t>
            </a:r>
            <a:r>
              <a:rPr lang="it-IT" dirty="0">
                <a:latin typeface="Georgia"/>
                <a:cs typeface="Arial" charset="0"/>
              </a:rPr>
              <a:t>Melanie </a:t>
            </a:r>
            <a:r>
              <a:rPr lang="it-IT" b="1" dirty="0">
                <a:latin typeface="Georgia"/>
                <a:cs typeface="Arial" charset="0"/>
              </a:rPr>
              <a:t>Wagner | </a:t>
            </a:r>
            <a:r>
              <a:rPr lang="it-IT" dirty="0">
                <a:latin typeface="Georgia"/>
                <a:cs typeface="Arial" charset="0"/>
              </a:rPr>
              <a:t>Ellen </a:t>
            </a:r>
            <a:r>
              <a:rPr lang="it-IT" b="1" dirty="0" err="1">
                <a:latin typeface="Georgia"/>
                <a:cs typeface="Arial" charset="0"/>
              </a:rPr>
              <a:t>Verbakel</a:t>
            </a:r>
            <a:r>
              <a:rPr lang="it-IT" dirty="0">
                <a:latin typeface="Georgia"/>
                <a:cs typeface="Arial" charset="0"/>
              </a:rPr>
              <a:t> </a:t>
            </a:r>
            <a:r>
              <a:rPr lang="it-IT" b="1" dirty="0">
                <a:latin typeface="Georgia"/>
                <a:cs typeface="Arial" charset="0"/>
              </a:rPr>
              <a:t>| </a:t>
            </a:r>
            <a:r>
              <a:rPr lang="it-IT" dirty="0">
                <a:latin typeface="Georgia"/>
                <a:cs typeface="Arial" charset="0"/>
              </a:rPr>
              <a:t>Christian </a:t>
            </a:r>
            <a:r>
              <a:rPr lang="it-IT" b="1" dirty="0" err="1">
                <a:latin typeface="Georgia"/>
                <a:cs typeface="Arial" charset="0"/>
              </a:rPr>
              <a:t>Deindl</a:t>
            </a:r>
            <a:endParaRPr lang="it-IT" b="1" dirty="0">
              <a:latin typeface="Georgia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9AF35-C9B2-1A06-4BBF-C37CFFEFE1EB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38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Ageing Europe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34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C8BFE7-02FA-BB01-D907-5FB393B05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2" y="1467926"/>
            <a:ext cx="5973177" cy="447790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6C77F9-0B53-F9DD-C8D2-A1DBA8314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67926"/>
            <a:ext cx="5973179" cy="44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5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Background: informal caregiving in later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35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1CAE9A-77EE-66E3-A98E-9AB0F6BCEC5A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785600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Informal caregivers are primarily: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Women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(Schmid et al., 2012)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Spouses, followed by adult children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(Agree &amp; Glaser, 2009)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Socio-economic inequalities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Informal care use more common among lower-SES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Broese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van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Groenou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et al., 2006)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Country characteristics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Welfare state policies shape family caregiving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(Brandt et al., 2009)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Social inequality associated with lower public and private transfers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Deindl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&amp; Brandt, 2019)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52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36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5319541-D38E-43D1-A22B-4DA9F0C08B78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Research focus so far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SES inequalities in care use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Broese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van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Groenou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et al., 2006; Rodrigues et al., 2018)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Conflict with employment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Vlachantoni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2010; Moussa, 2019)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We do not know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Whether informal caregiving falls disproportionately among lower-SES groups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Which aspects of SES (education, income, wealth) are linked with caregiving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Which aspects of country context (economy or welfare spending) shape caregiving</a:t>
            </a:r>
          </a:p>
        </p:txBody>
      </p:sp>
    </p:spTree>
    <p:extLst>
      <p:ext uri="{BB962C8B-B14F-4D97-AF65-F5344CB8AC3E}">
        <p14:creationId xmlns:p14="http://schemas.microsoft.com/office/powerpoint/2010/main" val="2010628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37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78FA9BE-3F62-0182-3F2C-7E6ACB2FA651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Are there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SES differences in the provision of informal care  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(by education, income, and wealth)?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Expect lower-SES to be more likely to provide care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Can differences in the provision of informal care be explained by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country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differences in income inequality and social spending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Expect income inequality to be associated with lower care provision (lower solidarity among individuals)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Expect higher social spending to be associated with lower family care (higher state responsibility for intensive care)</a:t>
            </a:r>
          </a:p>
        </p:txBody>
      </p:sp>
    </p:spTree>
    <p:extLst>
      <p:ext uri="{BB962C8B-B14F-4D97-AF65-F5344CB8AC3E}">
        <p14:creationId xmlns:p14="http://schemas.microsoft.com/office/powerpoint/2010/main" val="402752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&amp;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38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F432DB4-DBC1-E6EC-E553-6F071F1FBB4E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SHARE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waves 1, 2, 4, 5, 6 (2004-2015)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ELSA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waves 2, 3, 4, 6, 7 (2004-2015)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Pooled dataset (first observation):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97,872 respondents aged 50+ not living alone or only with children aged &lt;18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21 countries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5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&amp;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8A68598-45C2-D38C-887F-999A14BEE73E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24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Outcome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provision of personal care within the household (yes/no)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Independent variables (SES):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Education (ISCED): low; medium; high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Household wealth (Euros): &lt;0; 0-49,000; 50,000-99,999; 100,000+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Couple yearly income: poor (&lt;50% median); low-medium (50%-median); middle (median-200%); high-medium (200-300%); high income (&gt;300% of median)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Independent variables (country-level, averaged across years):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Income inequality: Gini coefficient of income inequality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Social spending: total social protection expenditure as % GDP (incl. support for sickness, disability, family old age, unemployment, housing)</a:t>
            </a:r>
          </a:p>
        </p:txBody>
      </p:sp>
    </p:spTree>
    <p:extLst>
      <p:ext uri="{BB962C8B-B14F-4D97-AF65-F5344CB8AC3E}">
        <p14:creationId xmlns:p14="http://schemas.microsoft.com/office/powerpoint/2010/main" val="2410276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3714DB4-7227-F6DB-801C-F1A2900EE77C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How do socio-economic differences in formal and informal LTC use relate to LTC system characteristics?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How do LTC system characteristics relate to the socio-economic distribution of informal / formal care (accounting for health disparities by SES)?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Do SES gradients in care use change in response to LTC system restructuring (re-familisation of care)?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Are there socio-economic differences in the provision of informal care?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How does informal caregiving vary with country-level characteristics?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59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&amp;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40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8A68598-45C2-D38C-887F-999A14BEE73E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24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2400" dirty="0">
                <a:solidFill>
                  <a:sysClr val="windowText" lastClr="000000"/>
                </a:solidFill>
              </a:rPr>
              <a:t>Statistical analysis: </a:t>
            </a:r>
            <a:r>
              <a:rPr lang="en-GB" sz="2400" b="1" dirty="0">
                <a:solidFill>
                  <a:sysClr val="windowText" lastClr="000000"/>
                </a:solidFill>
              </a:rPr>
              <a:t>Multilevel Poisson regression models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de-DE" sz="2400" dirty="0" err="1">
                <a:solidFill>
                  <a:prstClr val="black"/>
                </a:solidFill>
              </a:rPr>
              <a:t>Caregiving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status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regressed</a:t>
            </a:r>
            <a:r>
              <a:rPr lang="de-DE" sz="2400" dirty="0">
                <a:solidFill>
                  <a:prstClr val="black"/>
                </a:solidFill>
              </a:rPr>
              <a:t> on individual SES and </a:t>
            </a:r>
            <a:r>
              <a:rPr lang="de-DE" sz="2400" dirty="0" err="1">
                <a:solidFill>
                  <a:prstClr val="black"/>
                </a:solidFill>
              </a:rPr>
              <a:t>country</a:t>
            </a:r>
            <a:r>
              <a:rPr lang="de-DE" sz="2400" dirty="0">
                <a:solidFill>
                  <a:prstClr val="black"/>
                </a:solidFill>
              </a:rPr>
              <a:t>-level </a:t>
            </a:r>
            <a:r>
              <a:rPr lang="de-DE" sz="2400" dirty="0" err="1">
                <a:solidFill>
                  <a:prstClr val="black"/>
                </a:solidFill>
              </a:rPr>
              <a:t>characteristics</a:t>
            </a:r>
            <a:endParaRPr lang="de-DE" sz="24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de-DE" sz="2400" dirty="0">
                <a:solidFill>
                  <a:prstClr val="black"/>
                </a:solidFill>
              </a:rPr>
              <a:t>Controls </a:t>
            </a:r>
            <a:r>
              <a:rPr lang="de-DE" sz="2400" dirty="0" err="1">
                <a:solidFill>
                  <a:prstClr val="black"/>
                </a:solidFill>
              </a:rPr>
              <a:t>for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age</a:t>
            </a:r>
            <a:r>
              <a:rPr lang="de-DE" sz="2400" dirty="0">
                <a:solidFill>
                  <a:prstClr val="black"/>
                </a:solidFill>
              </a:rPr>
              <a:t>, </a:t>
            </a:r>
            <a:r>
              <a:rPr lang="de-DE" sz="2400" dirty="0" err="1">
                <a:solidFill>
                  <a:prstClr val="black"/>
                </a:solidFill>
              </a:rPr>
              <a:t>gender</a:t>
            </a:r>
            <a:r>
              <a:rPr lang="de-DE" sz="2400" dirty="0">
                <a:solidFill>
                  <a:prstClr val="black"/>
                </a:solidFill>
              </a:rPr>
              <a:t>, </a:t>
            </a:r>
            <a:r>
              <a:rPr lang="de-DE" sz="2400" dirty="0" err="1">
                <a:solidFill>
                  <a:prstClr val="black"/>
                </a:solidFill>
              </a:rPr>
              <a:t>household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size</a:t>
            </a:r>
            <a:r>
              <a:rPr lang="de-DE" sz="2400" dirty="0">
                <a:solidFill>
                  <a:prstClr val="black"/>
                </a:solidFill>
              </a:rPr>
              <a:t>, </a:t>
            </a:r>
            <a:r>
              <a:rPr lang="de-DE" sz="2400" dirty="0" err="1">
                <a:solidFill>
                  <a:prstClr val="black"/>
                </a:solidFill>
              </a:rPr>
              <a:t>employment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2400" dirty="0" err="1">
                <a:solidFill>
                  <a:prstClr val="black"/>
                </a:solidFill>
              </a:rPr>
              <a:t>status</a:t>
            </a:r>
            <a:r>
              <a:rPr lang="de-DE" sz="2400" dirty="0">
                <a:solidFill>
                  <a:prstClr val="black"/>
                </a:solidFill>
              </a:rPr>
              <a:t>, IADL </a:t>
            </a:r>
            <a:r>
              <a:rPr lang="de-DE" sz="2400" dirty="0" err="1">
                <a:solidFill>
                  <a:prstClr val="black"/>
                </a:solidFill>
              </a:rPr>
              <a:t>limitations</a:t>
            </a:r>
            <a:r>
              <a:rPr lang="de-DE" sz="2400" dirty="0">
                <a:solidFill>
                  <a:prstClr val="black"/>
                </a:solidFill>
              </a:rPr>
              <a:t>, and interview </a:t>
            </a:r>
            <a:r>
              <a:rPr lang="de-DE" sz="2400" dirty="0" err="1">
                <a:solidFill>
                  <a:prstClr val="black"/>
                </a:solidFill>
              </a:rPr>
              <a:t>year</a:t>
            </a:r>
            <a:r>
              <a:rPr lang="de-DE" sz="2400" dirty="0">
                <a:solidFill>
                  <a:prstClr val="black"/>
                </a:solidFill>
              </a:rPr>
              <a:t>.</a:t>
            </a:r>
            <a:r>
              <a:rPr lang="en-US" sz="2400" dirty="0">
                <a:solidFill>
                  <a:srgbClr val="333333"/>
                </a:solidFill>
                <a:cs typeface="Arial" charset="0"/>
              </a:rPr>
              <a:t> </a:t>
            </a:r>
          </a:p>
          <a:p>
            <a:pPr marL="0" lvl="0" indent="0">
              <a:buNone/>
              <a:defRPr/>
            </a:pPr>
            <a:endParaRPr lang="en-US" sz="2400" dirty="0">
              <a:solidFill>
                <a:srgbClr val="333333"/>
              </a:solidFill>
              <a:cs typeface="Arial" charset="0"/>
            </a:endParaRPr>
          </a:p>
          <a:p>
            <a:pPr marL="0" lvl="0" indent="0">
              <a:buNone/>
              <a:defRPr/>
            </a:pPr>
            <a:r>
              <a:rPr lang="en-US" sz="2400" b="1" dirty="0">
                <a:solidFill>
                  <a:srgbClr val="333333"/>
                </a:solidFill>
                <a:cs typeface="Arial" charset="0"/>
              </a:rPr>
              <a:t>Nested models</a:t>
            </a: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333333"/>
                </a:solidFill>
                <a:cs typeface="Arial" charset="0"/>
              </a:rPr>
              <a:t>M1: country random intercept</a:t>
            </a: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333333"/>
                </a:solidFill>
                <a:cs typeface="Arial" charset="0"/>
              </a:rPr>
              <a:t>	M2: M1 + individual SES</a:t>
            </a: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333333"/>
                </a:solidFill>
                <a:cs typeface="Arial" charset="0"/>
              </a:rPr>
              <a:t>		M3: M2 + individual controls</a:t>
            </a: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333333"/>
                </a:solidFill>
                <a:cs typeface="Arial" charset="0"/>
              </a:rPr>
              <a:t>			M4: M3 + country-level Gini</a:t>
            </a: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333333"/>
                </a:solidFill>
                <a:cs typeface="Arial" charset="0"/>
              </a:rPr>
              <a:t>			M5: M3 + country-level social spending</a:t>
            </a:r>
          </a:p>
          <a:p>
            <a:pPr marL="0" lvl="0" indent="0">
              <a:buNone/>
              <a:defRPr/>
            </a:pPr>
            <a:endParaRPr lang="en-GB" sz="2400" b="1" dirty="0">
              <a:solidFill>
                <a:sysClr val="windowText" lastClr="000000"/>
              </a:solidFill>
            </a:endParaRPr>
          </a:p>
          <a:p>
            <a:pPr marL="0" lvl="0" indent="0">
              <a:buNone/>
              <a:defRPr/>
            </a:pPr>
            <a:endParaRPr lang="en-GB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52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41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897FD7F-84AB-DCC9-E751-F69C16E0E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747493"/>
              </p:ext>
            </p:extLst>
          </p:nvPr>
        </p:nvGraphicFramePr>
        <p:xfrm>
          <a:off x="623392" y="879271"/>
          <a:ext cx="5234949" cy="549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3" imgW="7705598" imgH="9058121" progId="Excel.Sheet.12">
                  <p:embed/>
                </p:oleObj>
              </mc:Choice>
              <mc:Fallback>
                <p:oleObj name="Worksheet" r:id="rId3" imgW="7705598" imgH="9058121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61AB1E2-C2F3-4371-A0A8-93966E3263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879271"/>
                        <a:ext cx="5234949" cy="549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8219A0-2F53-DFD6-2254-5FDD1A90AB26}"/>
              </a:ext>
            </a:extLst>
          </p:cNvPr>
          <p:cNvSpPr txBox="1"/>
          <p:nvPr/>
        </p:nvSpPr>
        <p:spPr>
          <a:xfrm rot="10800000" flipV="1">
            <a:off x="6183074" y="6037050"/>
            <a:ext cx="600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*p&lt;0.05, **p&lt;0.01, ***p&lt;0.001</a:t>
            </a:r>
            <a:endParaRPr lang="en-US" sz="1600" dirty="0">
              <a:solidFill>
                <a:srgbClr val="333333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06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42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897FD7F-84AB-DCC9-E751-F69C16E0E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392" y="879271"/>
          <a:ext cx="5234949" cy="549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Worksheet" r:id="rId3" imgW="7705598" imgH="9058121" progId="Excel.Sheet.12">
                  <p:embed/>
                </p:oleObj>
              </mc:Choice>
              <mc:Fallback>
                <p:oleObj name="Worksheet" r:id="rId3" imgW="7705598" imgH="9058121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897FD7F-84AB-DCC9-E751-F69C16E0E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879271"/>
                        <a:ext cx="5234949" cy="549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18DE4AB-FBCB-1F22-EC6B-C4AB56FF9FB6}"/>
              </a:ext>
            </a:extLst>
          </p:cNvPr>
          <p:cNvSpPr/>
          <p:nvPr/>
        </p:nvSpPr>
        <p:spPr>
          <a:xfrm>
            <a:off x="551242" y="1484784"/>
            <a:ext cx="5400600" cy="288032"/>
          </a:xfrm>
          <a:prstGeom prst="rect">
            <a:avLst/>
          </a:prstGeom>
          <a:noFill/>
          <a:ln w="25400" cap="flat" cmpd="sng" algn="ctr">
            <a:solidFill>
              <a:srgbClr val="3DA99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89D196-719F-826C-ECB4-A1C1B1A2EA8E}"/>
              </a:ext>
            </a:extLst>
          </p:cNvPr>
          <p:cNvSpPr/>
          <p:nvPr/>
        </p:nvSpPr>
        <p:spPr>
          <a:xfrm>
            <a:off x="529890" y="2204864"/>
            <a:ext cx="5421951" cy="576064"/>
          </a:xfrm>
          <a:prstGeom prst="rect">
            <a:avLst/>
          </a:prstGeom>
          <a:noFill/>
          <a:ln w="25400" cap="flat" cmpd="sng" algn="ctr">
            <a:solidFill>
              <a:srgbClr val="3DA99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A09FB5-990E-640A-07DB-75BBAD160ABB}"/>
              </a:ext>
            </a:extLst>
          </p:cNvPr>
          <p:cNvSpPr/>
          <p:nvPr/>
        </p:nvSpPr>
        <p:spPr>
          <a:xfrm>
            <a:off x="513697" y="3501008"/>
            <a:ext cx="5429903" cy="576064"/>
          </a:xfrm>
          <a:prstGeom prst="rect">
            <a:avLst/>
          </a:prstGeom>
          <a:noFill/>
          <a:ln w="25400" cap="flat" cmpd="sng" algn="ctr">
            <a:solidFill>
              <a:srgbClr val="3DA99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5A4184A-7BDB-01F1-4AAE-33C7A1FBF6DF}"/>
              </a:ext>
            </a:extLst>
          </p:cNvPr>
          <p:cNvSpPr txBox="1">
            <a:spLocks/>
          </p:cNvSpPr>
          <p:nvPr/>
        </p:nvSpPr>
        <p:spPr bwMode="auto">
          <a:xfrm>
            <a:off x="6456040" y="1066801"/>
            <a:ext cx="5328592" cy="473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5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6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28C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Micro-level: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Lower SES associated with higher incidence of informal caregiving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Aligned with research on inequalities in care use (Floridi et al., 2021)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2203B6-1A45-F0B0-D5C5-51291484AF79}"/>
              </a:ext>
            </a:extLst>
          </p:cNvPr>
          <p:cNvSpPr txBox="1"/>
          <p:nvPr/>
        </p:nvSpPr>
        <p:spPr>
          <a:xfrm rot="10800000" flipV="1">
            <a:off x="6183074" y="6037050"/>
            <a:ext cx="600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*p&lt;0.05, **p&lt;0.01, ***p&lt;0.001</a:t>
            </a:r>
            <a:endParaRPr lang="en-US" sz="1600" dirty="0">
              <a:solidFill>
                <a:srgbClr val="333333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897FD7F-84AB-DCC9-E751-F69C16E0E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392" y="879271"/>
          <a:ext cx="5234949" cy="549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Worksheet" r:id="rId3" imgW="7705598" imgH="9058121" progId="Excel.Sheet.12">
                  <p:embed/>
                </p:oleObj>
              </mc:Choice>
              <mc:Fallback>
                <p:oleObj name="Worksheet" r:id="rId3" imgW="7705598" imgH="9058121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897FD7F-84AB-DCC9-E751-F69C16E0E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879271"/>
                        <a:ext cx="5234949" cy="549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CF74246-1ED2-A78D-32F3-D9B05F853C07}"/>
              </a:ext>
            </a:extLst>
          </p:cNvPr>
          <p:cNvSpPr txBox="1">
            <a:spLocks/>
          </p:cNvSpPr>
          <p:nvPr/>
        </p:nvSpPr>
        <p:spPr bwMode="auto">
          <a:xfrm>
            <a:off x="6456040" y="1066801"/>
            <a:ext cx="5328592" cy="473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5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6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28C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Macro-level: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Income inequality associated with higher incidence of caregiving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Stronger reliance on close-knit networks in vulnerable circumstances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Larger share of population in poor health (Wilkinson &amp; Pickett, 2009)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lang="en-GB" sz="2400" b="1" dirty="0">
                <a:solidFill>
                  <a:sysClr val="windowText" lastClr="000000"/>
                </a:solidFill>
              </a:rPr>
              <a:t>S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ocial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spending associated with lower incidence of caregiving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Specialisation of state-family for intensive caregiving (Brandt et al., 2009)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Potentially reflect preferences for non-family support for personal care (Mair et al., 2016)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EBF456-5EF5-153C-C6F2-C604043A87F2}"/>
              </a:ext>
            </a:extLst>
          </p:cNvPr>
          <p:cNvSpPr/>
          <p:nvPr/>
        </p:nvSpPr>
        <p:spPr>
          <a:xfrm>
            <a:off x="525599" y="4205037"/>
            <a:ext cx="5426242" cy="613610"/>
          </a:xfrm>
          <a:prstGeom prst="rect">
            <a:avLst/>
          </a:prstGeom>
          <a:noFill/>
          <a:ln w="25400" cap="flat" cmpd="sng" algn="ctr">
            <a:solidFill>
              <a:srgbClr val="3DA99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4FCAB-F492-7B62-9618-8C67B2AA6946}"/>
              </a:ext>
            </a:extLst>
          </p:cNvPr>
          <p:cNvSpPr txBox="1"/>
          <p:nvPr/>
        </p:nvSpPr>
        <p:spPr>
          <a:xfrm rot="10800000" flipV="1">
            <a:off x="6183074" y="6037050"/>
            <a:ext cx="600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*p&lt;0.05, **p&lt;0.01, ***p&lt;0.001</a:t>
            </a:r>
            <a:endParaRPr lang="en-US" sz="1600" dirty="0">
              <a:solidFill>
                <a:srgbClr val="333333"/>
              </a:solidFill>
              <a:latin typeface="Garamond" panose="020204040303010108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1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3CD148-8985-1C16-9AC9-64339298CB33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474784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2000" b="1" dirty="0">
                <a:solidFill>
                  <a:sysClr val="windowText" lastClr="000000"/>
                </a:solidFill>
              </a:rPr>
              <a:t>Socio-economic inequalities across regional LTC systems in Europe (Floridi,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Carrino</a:t>
            </a:r>
            <a:r>
              <a:rPr lang="en-GB" sz="2000" b="1" dirty="0">
                <a:solidFill>
                  <a:sysClr val="windowText" lastClr="000000"/>
                </a:solidFill>
              </a:rPr>
              <a:t>, &amp; Glaser, 2021)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Informal care more common among lower-SES groups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Formal care more common among higher-income groups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Mixed-care SES distribution varies with LTC beds availability (pro-rich in more “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familistic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”, pro-poor in more “de-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familised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” settings)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LTC expenditure cuts in England (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Carrino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Floridi,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Avendano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&amp; Glaser)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LTC budget cuts related to lower use of formal home-care among lower-SES groups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r>
              <a:rPr lang="en-GB" sz="2000" b="1" dirty="0">
                <a:solidFill>
                  <a:sysClr val="windowText" lastClr="000000"/>
                </a:solidFill>
              </a:rPr>
              <a:t>Socioeconomic differences in informal caregiving in Europe (Quashie, Wagner,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Verbakel</a:t>
            </a:r>
            <a:r>
              <a:rPr lang="en-GB" sz="2000" b="1" dirty="0">
                <a:solidFill>
                  <a:sysClr val="windowText" lastClr="000000"/>
                </a:solidFill>
              </a:rPr>
              <a:t> &amp;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Deindl</a:t>
            </a:r>
            <a:r>
              <a:rPr lang="en-GB" sz="2000" b="1" dirty="0">
                <a:solidFill>
                  <a:sysClr val="windowText" lastClr="000000"/>
                </a:solidFill>
              </a:rPr>
              <a:t>, 2021)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Lower SES related to higher provision of informal care in the household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Country-level income inequality related to higher provision of informal care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Country-level social spending related to lower provision of informal care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74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Dissemination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6DB2ED-18D8-168C-D7EB-A0CB1BAFC896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4928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Socio-economic inequalities across regional LTC systems in Europe (Floridi,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Carrino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&amp; Glaser, 2021)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ysClr val="windowText" lastClr="000000"/>
                </a:solidFill>
              </a:rPr>
              <a:t>The Journals of Gerontology: Series B </a:t>
            </a:r>
            <a:r>
              <a:rPr lang="en-GB" sz="2000" b="1" dirty="0">
                <a:solidFill>
                  <a:srgbClr val="3DA99C"/>
                </a:solidFill>
                <a:hlinkClick r:id="rId4"/>
              </a:rPr>
              <a:t>https://doi.org/10.1093/geronb/gbaa139</a:t>
            </a:r>
            <a:r>
              <a:rPr lang="en-GB" sz="2000" b="1" dirty="0">
                <a:solidFill>
                  <a:srgbClr val="3DA99C"/>
                </a:solidFill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DA99C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Gerontological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Society of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America (GSA) 2021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lang="en-GB" sz="2000" dirty="0">
                <a:solidFill>
                  <a:sysClr val="windowText" lastClr="000000"/>
                </a:solidFill>
              </a:rPr>
              <a:t>Nuffield College Sociology Seminar 2022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WP2 Stakeholder meeting 2020 (London)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LTC expenditure cuts in England (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Carrino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Floridi,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Avendano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&amp; Glaser)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Population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Association of America (PAA) 2022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lang="en-GB" sz="2000" dirty="0">
                <a:solidFill>
                  <a:sysClr val="windowText" lastClr="000000"/>
                </a:solidFill>
              </a:rPr>
              <a:t>ISA Research Committee on Social Stratification (RC28) 2022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European Consortium for Sociological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Research (ECSR) 2022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Socioeconomic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differences in informal caregiving in Europe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(Quashie, Wagner,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Verbakel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&amp;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Deindl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2021)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European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Journal of </a:t>
            </a:r>
            <a:r>
              <a:rPr lang="en-GB" sz="2000" dirty="0">
                <a:solidFill>
                  <a:sysClr val="windowText" lastClr="000000"/>
                </a:solidFill>
              </a:rPr>
              <a:t>Ageing </a:t>
            </a:r>
            <a:r>
              <a:rPr lang="en-GB" sz="2000" b="1" dirty="0">
                <a:solidFill>
                  <a:sysClr val="windowText" lastClr="000000"/>
                </a:solidFill>
                <a:hlinkClick r:id="rId5"/>
              </a:rPr>
              <a:t>https://doi.org/10.1007/s10433-021-00666-y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ysClr val="windowText" lastClr="000000"/>
                </a:solidFill>
              </a:rPr>
              <a:t>WP3 Stakeholder meeting 2020 (Dortmund)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462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1456958"/>
            <a:ext cx="12192000" cy="1772978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WP4: Socio-economic inequalities in care use in the Netherlands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ED533-5B10-4A9F-8C00-623F4568D43A}"/>
              </a:ext>
            </a:extLst>
          </p:cNvPr>
          <p:cNvSpPr/>
          <p:nvPr/>
        </p:nvSpPr>
        <p:spPr>
          <a:xfrm>
            <a:off x="0" y="4216442"/>
            <a:ext cx="12192000" cy="369332"/>
          </a:xfrm>
          <a:prstGeom prst="rect">
            <a:avLst/>
          </a:prstGeom>
          <a:solidFill>
            <a:srgbClr val="41B5A7">
              <a:alpha val="38824"/>
            </a:srgbClr>
          </a:solidFill>
        </p:spPr>
        <p:txBody>
          <a:bodyPr wrap="square">
            <a:spAutoFit/>
          </a:bodyPr>
          <a:lstStyle/>
          <a:p>
            <a:pPr marL="446088" lvl="0" algn="ctr">
              <a:spcAft>
                <a:spcPts val="1000"/>
              </a:spcAft>
              <a:defRPr/>
            </a:pPr>
            <a:r>
              <a:rPr lang="it-IT" dirty="0">
                <a:latin typeface="Georgia"/>
              </a:rPr>
              <a:t>Jens </a:t>
            </a:r>
            <a:r>
              <a:rPr lang="it-IT" b="1" dirty="0">
                <a:latin typeface="Georgia"/>
              </a:rPr>
              <a:t>Abbing | </a:t>
            </a:r>
            <a:r>
              <a:rPr lang="it-IT" dirty="0">
                <a:latin typeface="Georgia"/>
                <a:cs typeface="Arial" charset="0"/>
              </a:rPr>
              <a:t>Bianca</a:t>
            </a:r>
            <a:r>
              <a:rPr lang="it-IT" b="1" dirty="0">
                <a:latin typeface="Georgia"/>
                <a:cs typeface="Arial" charset="0"/>
              </a:rPr>
              <a:t> Suanet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 | </a:t>
            </a:r>
            <a:r>
              <a:rPr lang="it-IT" dirty="0">
                <a:latin typeface="Georgia"/>
                <a:cs typeface="Arial" charset="0"/>
              </a:rPr>
              <a:t>Marjolein</a:t>
            </a:r>
            <a:r>
              <a:rPr lang="it-IT" b="1" dirty="0">
                <a:latin typeface="Georgia"/>
                <a:cs typeface="Arial" charset="0"/>
              </a:rPr>
              <a:t> Broese van Groenou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 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9AF35-C9B2-1A06-4BBF-C37CFFEFE1EB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Jens Abbing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8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Jens Abbing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945A58-2ADB-C8C4-D4F8-702F989B111B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785600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lang="en-GB" sz="2600" b="1" dirty="0">
                <a:solidFill>
                  <a:sysClr val="windowText" lastClr="000000"/>
                </a:solidFill>
              </a:rPr>
              <a:t>LTC in the Netherlands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Traditionally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high LTC expenditure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lang="en-GB" sz="2400" dirty="0">
                <a:solidFill>
                  <a:sysClr val="windowText" lastClr="000000"/>
                </a:solidFill>
              </a:rPr>
              <a:t>Public provision of LTC resources (home and residential) generous.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But: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Repeated cost-containment measures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lang="en-GB" sz="2400" dirty="0">
                <a:solidFill>
                  <a:sysClr val="windowText" lastClr="000000"/>
                </a:solidFill>
              </a:rPr>
              <a:t>De-institutionalization policies since the mid 2000s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lang="en-GB" sz="2400" dirty="0">
                <a:solidFill>
                  <a:sysClr val="windowText" lastClr="000000"/>
                </a:solidFill>
              </a:rPr>
              <a:t>Decentralization of LTC responsibilities to municipalities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SES-inequality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Dependent on the source: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Publicly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provided and informal care use more prevalent in lower SES-groups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Privately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paid care use concentrated in higher SES-groups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Jens Abbing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A945A58-2ADB-C8C4-D4F8-702F989B111B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785600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lang="en-GB" sz="2600" b="1" dirty="0">
                <a:solidFill>
                  <a:sysClr val="windowText" lastClr="000000"/>
                </a:solidFill>
              </a:rPr>
              <a:t>Rising SES-inequality?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Complex LTC system,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individual responsibility, obstacle for disadvantaged populations?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lang="en-GB" sz="2400" noProof="0" dirty="0">
                <a:solidFill>
                  <a:sysClr val="windowText" lastClr="000000"/>
                </a:solidFill>
              </a:rPr>
              <a:t>Lower SES-groups are dependent on a more limited welfare state, forced to rely on family?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But: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GB" sz="2400" noProof="0" dirty="0">
                <a:solidFill>
                  <a:sysClr val="windowText" lastClr="000000"/>
                </a:solidFill>
              </a:rPr>
              <a:t>Public LTC resources concentrated on lower SES-groups (</a:t>
            </a:r>
            <a:r>
              <a:rPr lang="en-GB" sz="2400" noProof="0" dirty="0" err="1">
                <a:solidFill>
                  <a:sysClr val="windowText" lastClr="000000"/>
                </a:solidFill>
              </a:rPr>
              <a:t>Tenand</a:t>
            </a:r>
            <a:r>
              <a:rPr lang="en-GB" sz="2400" noProof="0" dirty="0">
                <a:solidFill>
                  <a:sysClr val="windowText" lastClr="000000"/>
                </a:solidFill>
              </a:rPr>
              <a:t> &amp; </a:t>
            </a:r>
            <a:r>
              <a:rPr lang="en-GB" sz="2400" noProof="0" dirty="0" err="1">
                <a:solidFill>
                  <a:sysClr val="windowText" lastClr="000000"/>
                </a:solidFill>
              </a:rPr>
              <a:t>Bakx</a:t>
            </a:r>
            <a:r>
              <a:rPr lang="en-GB" sz="2400" dirty="0">
                <a:solidFill>
                  <a:sysClr val="windowText" lastClr="000000"/>
                </a:solidFill>
              </a:rPr>
              <a:t>, 2015).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Research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question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indent="0" algn="ctr">
              <a:buNone/>
            </a:pPr>
            <a:r>
              <a:rPr lang="en-US" sz="2400" dirty="0"/>
              <a:t>How and why did SES-inequalities in the use of </a:t>
            </a:r>
          </a:p>
          <a:p>
            <a:pPr marL="0" indent="0" algn="ctr">
              <a:buNone/>
            </a:pPr>
            <a:r>
              <a:rPr lang="en-US" sz="2400" dirty="0"/>
              <a:t>formal, informal and private care change among older adults in </a:t>
            </a:r>
          </a:p>
          <a:p>
            <a:pPr marL="0" indent="0" algn="ctr">
              <a:buNone/>
            </a:pPr>
            <a:r>
              <a:rPr lang="en-US" sz="2400" dirty="0"/>
              <a:t>the Netherlands between 1995,2005 and 2015?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9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000" indent="0">
              <a:buNone/>
            </a:pPr>
            <a:r>
              <a:rPr lang="nl-NL" b="1" dirty="0"/>
              <a:t>Sample</a:t>
            </a:r>
          </a:p>
          <a:p>
            <a:pPr marL="997200" lvl="1" indent="-457200">
              <a:buFont typeface="Wingdings" panose="05000000000000000000" pitchFamily="2" charset="2"/>
              <a:buChar char="Ø"/>
            </a:pPr>
            <a:r>
              <a:rPr lang="nl-NL" dirty="0"/>
              <a:t>3 </a:t>
            </a:r>
            <a:r>
              <a:rPr lang="nl-NL" dirty="0" err="1"/>
              <a:t>measurements</a:t>
            </a:r>
            <a:r>
              <a:rPr lang="nl-NL" dirty="0"/>
              <a:t>: 1995, 2005 en 2015</a:t>
            </a:r>
          </a:p>
          <a:p>
            <a:pPr marL="997200" lvl="1" indent="-457200">
              <a:buFont typeface="Wingdings" panose="05000000000000000000" pitchFamily="2" charset="2"/>
              <a:buChar char="Ø"/>
            </a:pPr>
            <a:r>
              <a:rPr lang="nl-NL" dirty="0"/>
              <a:t>1810 </a:t>
            </a:r>
            <a:r>
              <a:rPr lang="nl-NL" dirty="0" err="1"/>
              <a:t>participants</a:t>
            </a:r>
            <a:r>
              <a:rPr lang="nl-NL" dirty="0"/>
              <a:t>, 75-85, home-</a:t>
            </a:r>
            <a:r>
              <a:rPr lang="nl-NL" dirty="0" err="1"/>
              <a:t>dwelling</a:t>
            </a:r>
            <a:endParaRPr lang="nl-NL" dirty="0"/>
          </a:p>
          <a:p>
            <a:pPr marL="997200" lvl="1" indent="-457200">
              <a:buFont typeface="Wingdings" panose="05000000000000000000" pitchFamily="2" charset="2"/>
              <a:buChar char="Ø"/>
            </a:pPr>
            <a:r>
              <a:rPr lang="nl-NL" dirty="0"/>
              <a:t>Cross-</a:t>
            </a:r>
            <a:r>
              <a:rPr lang="nl-NL" dirty="0" err="1"/>
              <a:t>sectional</a:t>
            </a:r>
            <a:endParaRPr lang="nl-NL" dirty="0"/>
          </a:p>
          <a:p>
            <a:pPr lvl="1" indent="0">
              <a:buNone/>
            </a:pPr>
            <a:r>
              <a:rPr lang="nl-NL" dirty="0"/>
              <a:t>	</a:t>
            </a:r>
          </a:p>
          <a:p>
            <a:pPr marL="270000" indent="0">
              <a:buNone/>
            </a:pPr>
            <a:r>
              <a:rPr lang="nl-NL" sz="2600" b="1" dirty="0"/>
              <a:t>Analysis</a:t>
            </a:r>
          </a:p>
          <a:p>
            <a:pPr marL="997200" lvl="1" indent="-457200">
              <a:buFont typeface="Wingdings" panose="05000000000000000000" pitchFamily="2" charset="2"/>
              <a:buChar char="Ø"/>
            </a:pPr>
            <a:r>
              <a:rPr lang="nl-NL" dirty="0" err="1"/>
              <a:t>Logistic</a:t>
            </a:r>
            <a:r>
              <a:rPr lang="nl-NL" dirty="0"/>
              <a:t> </a:t>
            </a:r>
            <a:r>
              <a:rPr lang="nl-NL" dirty="0" err="1"/>
              <a:t>regression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LTC </a:t>
            </a:r>
            <a:r>
              <a:rPr lang="nl-NL" dirty="0" err="1"/>
              <a:t>use</a:t>
            </a:r>
            <a:r>
              <a:rPr lang="nl-NL" dirty="0"/>
              <a:t> as </a:t>
            </a:r>
            <a:r>
              <a:rPr lang="nl-NL" dirty="0" err="1"/>
              <a:t>outcome</a:t>
            </a:r>
            <a:endParaRPr lang="nl-NL" dirty="0"/>
          </a:p>
          <a:p>
            <a:pPr marL="997200" lvl="1" indent="-457200">
              <a:buFont typeface="Wingdings" panose="05000000000000000000" pitchFamily="2" charset="2"/>
              <a:buChar char="Ø"/>
            </a:pPr>
            <a:r>
              <a:rPr lang="nl-NL" dirty="0" err="1"/>
              <a:t>Predictors</a:t>
            </a:r>
            <a:r>
              <a:rPr lang="nl-NL" dirty="0"/>
              <a:t>: SES (</a:t>
            </a:r>
            <a:r>
              <a:rPr lang="nl-NL" dirty="0" err="1"/>
              <a:t>education</a:t>
            </a:r>
            <a:r>
              <a:rPr lang="nl-NL" dirty="0"/>
              <a:t> &amp; </a:t>
            </a:r>
            <a:r>
              <a:rPr lang="nl-NL" dirty="0" err="1"/>
              <a:t>Income</a:t>
            </a:r>
            <a:r>
              <a:rPr lang="nl-NL" dirty="0"/>
              <a:t>) &amp; </a:t>
            </a:r>
            <a:r>
              <a:rPr lang="nl-NL" dirty="0" err="1"/>
              <a:t>Year</a:t>
            </a:r>
            <a:endParaRPr lang="nl-NL" dirty="0"/>
          </a:p>
          <a:p>
            <a:pPr marL="997200" lvl="1" indent="-457200">
              <a:buFont typeface="Wingdings" panose="05000000000000000000" pitchFamily="2" charset="2"/>
              <a:buChar char="Ø"/>
            </a:pPr>
            <a:r>
              <a:rPr lang="nl-NL" dirty="0"/>
              <a:t>Control: Age, Gender</a:t>
            </a:r>
          </a:p>
          <a:p>
            <a:pPr marL="997200" lvl="1" indent="-457200">
              <a:buFont typeface="Wingdings" panose="05000000000000000000" pitchFamily="2" charset="2"/>
              <a:buChar char="Ø"/>
            </a:pPr>
            <a:r>
              <a:rPr lang="nl-NL" dirty="0"/>
              <a:t>Mediators: Health (ADL, MMSE),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(Partner, </a:t>
            </a:r>
            <a:r>
              <a:rPr lang="nl-NL" dirty="0" err="1"/>
              <a:t>Children</a:t>
            </a:r>
            <a:r>
              <a:rPr lang="nl-NL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Jens Abbing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 inequalities in care use and caregiving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A58E314-57E6-79D6-9BC1-DE9730EC643B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Different dimensions of SES: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wealth, income, educational attainment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SES inequalities in formal / informal care 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Matter for inequalities in older adults’ health and well-being (more on this tomorrow)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SES inequalities in informal caregiving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Matter for inequalities in caregivers’ health and well-being (more tomorrow)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Matter for the SES distribution of employment opportunities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49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(1/2)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3532874-1865-4A8E-86EC-333ED98E3682}"/>
              </a:ext>
            </a:extLst>
          </p:cNvPr>
          <p:cNvSpPr txBox="1"/>
          <p:nvPr/>
        </p:nvSpPr>
        <p:spPr>
          <a:xfrm>
            <a:off x="-177471" y="5441697"/>
            <a:ext cx="532160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2"/>
            <a:r>
              <a:rPr lang="en-US" sz="2000" dirty="0"/>
              <a:t>Mostly used by low SES</a:t>
            </a:r>
          </a:p>
          <a:p>
            <a:pPr lvl="2"/>
            <a:r>
              <a:rPr lang="en-US" sz="2000" dirty="0"/>
              <a:t>No significant change in inequality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89E06-4A91-4CDB-973D-28277AB1D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6" t="5480" r="24938" b="8219"/>
          <a:stretch/>
        </p:blipFill>
        <p:spPr>
          <a:xfrm>
            <a:off x="6266632" y="2032000"/>
            <a:ext cx="4379061" cy="31683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3298F391-7D8F-4C19-B58A-8929547A4700}"/>
              </a:ext>
            </a:extLst>
          </p:cNvPr>
          <p:cNvSpPr txBox="1"/>
          <p:nvPr/>
        </p:nvSpPr>
        <p:spPr>
          <a:xfrm>
            <a:off x="5674746" y="5433081"/>
            <a:ext cx="532160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2"/>
            <a:r>
              <a:rPr lang="en-US" sz="2000" dirty="0"/>
              <a:t>Mostly used by high SES</a:t>
            </a:r>
          </a:p>
          <a:p>
            <a:pPr lvl="2"/>
            <a:r>
              <a:rPr lang="en-US" sz="2000" dirty="0"/>
              <a:t>No significant change in inequality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C4FC9670-B31E-4225-A790-AAD1013A697B}"/>
              </a:ext>
            </a:extLst>
          </p:cNvPr>
          <p:cNvSpPr txBox="1"/>
          <p:nvPr/>
        </p:nvSpPr>
        <p:spPr>
          <a:xfrm>
            <a:off x="400624" y="1621139"/>
            <a:ext cx="4743511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2"/>
            <a:r>
              <a:rPr lang="en-US" sz="2600" dirty="0">
                <a:latin typeface="Garamond" panose="02020404030301010803" pitchFamily="18" charset="0"/>
              </a:rPr>
              <a:t>Formal care use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70DEED7E-7235-4FAF-828A-5D80DE773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66632" y="1437029"/>
            <a:ext cx="740496" cy="52777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0F59A0A8-7DA0-46AD-B862-04FD25D20EEE}"/>
              </a:ext>
            </a:extLst>
          </p:cNvPr>
          <p:cNvSpPr txBox="1"/>
          <p:nvPr/>
        </p:nvSpPr>
        <p:spPr>
          <a:xfrm>
            <a:off x="6534089" y="1625600"/>
            <a:ext cx="4743511" cy="40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2"/>
            <a:r>
              <a:rPr lang="en-US" sz="2600" dirty="0">
                <a:latin typeface="Garamond" panose="02020404030301010803" pitchFamily="18" charset="0"/>
              </a:rPr>
              <a:t>Privately paid care use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02649C-4183-4C67-8C1A-298394F354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86" t="5310" r="25191" b="7080"/>
          <a:stretch/>
        </p:blipFill>
        <p:spPr>
          <a:xfrm>
            <a:off x="347094" y="2032000"/>
            <a:ext cx="4272475" cy="31683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Jens Abbing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Graphic 33">
            <a:extLst>
              <a:ext uri="{FF2B5EF4-FFF2-40B4-BE49-F238E27FC236}">
                <a16:creationId xmlns:a16="http://schemas.microsoft.com/office/drawing/2014/main" id="{ADCA584B-D0BC-415F-B952-C0238698F5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2450" y="1487533"/>
            <a:ext cx="499045" cy="4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pPr/>
              <a:t>51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AE9D0-FFEC-4A9A-B7EE-1B8A6741E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5403" r="25423" b="6806"/>
          <a:stretch/>
        </p:blipFill>
        <p:spPr>
          <a:xfrm>
            <a:off x="381771" y="2297344"/>
            <a:ext cx="4247418" cy="3366856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F3532874-1865-4A8E-86EC-333ED98E3682}"/>
              </a:ext>
            </a:extLst>
          </p:cNvPr>
          <p:cNvSpPr txBox="1"/>
          <p:nvPr/>
        </p:nvSpPr>
        <p:spPr>
          <a:xfrm>
            <a:off x="-177471" y="5670297"/>
            <a:ext cx="5321606" cy="57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2"/>
            <a:r>
              <a:rPr lang="en-US" sz="1867" dirty="0"/>
              <a:t>Mostly used by low SES</a:t>
            </a:r>
          </a:p>
          <a:p>
            <a:pPr lvl="2"/>
            <a:r>
              <a:rPr lang="en-US" sz="1867" dirty="0"/>
              <a:t>Significantly more inequality in 2015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80700BE-3117-45DA-83F1-70DE4804EC3F}"/>
              </a:ext>
            </a:extLst>
          </p:cNvPr>
          <p:cNvSpPr txBox="1"/>
          <p:nvPr/>
        </p:nvSpPr>
        <p:spPr>
          <a:xfrm>
            <a:off x="5949437" y="875404"/>
            <a:ext cx="5023363" cy="47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334" b="1" spc="53" dirty="0">
                <a:solidFill>
                  <a:srgbClr val="000000"/>
                </a:solidFill>
                <a:latin typeface="Garamond" panose="02020404030301010803" pitchFamily="18" charset="0"/>
              </a:rPr>
              <a:t>Conclusions </a:t>
            </a:r>
            <a:r>
              <a:rPr lang="en-US" sz="1600" b="1" spc="53" dirty="0">
                <a:solidFill>
                  <a:srgbClr val="000000"/>
                </a:solidFill>
                <a:latin typeface="Garamond" panose="02020404030301010803" pitchFamily="18" charset="0"/>
              </a:rPr>
              <a:t>(Abbing et al. 2021)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CF23F865-9C18-4E13-8E28-E68BCE0AF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4649" y="1775197"/>
            <a:ext cx="596735" cy="485403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DE4255F-A367-4A45-BBA3-B83F91243C59}"/>
              </a:ext>
            </a:extLst>
          </p:cNvPr>
          <p:cNvSpPr txBox="1"/>
          <p:nvPr/>
        </p:nvSpPr>
        <p:spPr>
          <a:xfrm>
            <a:off x="488889" y="1820942"/>
            <a:ext cx="4743511" cy="287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2"/>
            <a:r>
              <a:rPr lang="en-US" sz="1867" dirty="0"/>
              <a:t>Informal care use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73901C2-D6A0-43F4-A36C-AC5106836E19}"/>
              </a:ext>
            </a:extLst>
          </p:cNvPr>
          <p:cNvSpPr txBox="1"/>
          <p:nvPr/>
        </p:nvSpPr>
        <p:spPr>
          <a:xfrm>
            <a:off x="5344249" y="1730641"/>
            <a:ext cx="5321606" cy="902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2"/>
            <a:r>
              <a:rPr lang="en-US" sz="2000" dirty="0">
                <a:latin typeface="Garamond" panose="02020404030301010803" pitchFamily="18" charset="0"/>
              </a:rPr>
              <a:t>Inequalities mostly maintained, but decreasing informal care use by higher SES</a:t>
            </a:r>
          </a:p>
          <a:p>
            <a:pPr lvl="2"/>
            <a:endParaRPr lang="en-US" sz="1867" dirty="0">
              <a:latin typeface="Garamond" panose="02020404030301010803" pitchFamily="18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CAFE211-E916-4AA7-98FC-F194F27E8D88}"/>
              </a:ext>
            </a:extLst>
          </p:cNvPr>
          <p:cNvSpPr txBox="1"/>
          <p:nvPr/>
        </p:nvSpPr>
        <p:spPr>
          <a:xfrm>
            <a:off x="5338871" y="2518252"/>
            <a:ext cx="532160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2"/>
            <a:r>
              <a:rPr lang="en-US" sz="2000" dirty="0">
                <a:latin typeface="Garamond" panose="02020404030301010803" pitchFamily="18" charset="0"/>
              </a:rPr>
              <a:t>Interpretation:</a:t>
            </a:r>
          </a:p>
          <a:p>
            <a:pPr lvl="2"/>
            <a:r>
              <a:rPr lang="en-US" sz="2000" dirty="0">
                <a:latin typeface="Garamond" panose="02020404030301010803" pitchFamily="18" charset="0"/>
              </a:rPr>
              <a:t>No shift towards more informal care use despite policy efforts</a:t>
            </a:r>
          </a:p>
          <a:p>
            <a:pPr lvl="2"/>
            <a:endParaRPr lang="en-US" sz="2000" dirty="0">
              <a:latin typeface="Garamond" panose="02020404030301010803" pitchFamily="18" charset="0"/>
            </a:endParaRPr>
          </a:p>
          <a:p>
            <a:pPr lvl="2"/>
            <a:r>
              <a:rPr lang="en-US" sz="2000" dirty="0">
                <a:latin typeface="Garamond" panose="02020404030301010803" pitchFamily="18" charset="0"/>
              </a:rPr>
              <a:t>Concerns that lower SES become more disadvantaged not confirmed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848FE-49E9-48B9-AACF-EBCBE8270C75}"/>
              </a:ext>
            </a:extLst>
          </p:cNvPr>
          <p:cNvSpPr txBox="1"/>
          <p:nvPr/>
        </p:nvSpPr>
        <p:spPr>
          <a:xfrm>
            <a:off x="5346394" y="4495800"/>
            <a:ext cx="5321606" cy="2113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2"/>
            <a:r>
              <a:rPr lang="en-US" sz="2000" dirty="0">
                <a:latin typeface="Garamond" panose="02020404030301010803" pitchFamily="18" charset="0"/>
              </a:rPr>
              <a:t>Open questions:</a:t>
            </a:r>
          </a:p>
          <a:p>
            <a:pPr lvl="2"/>
            <a:r>
              <a:rPr lang="en-US" sz="2000" dirty="0">
                <a:latin typeface="Garamond" panose="02020404030301010803" pitchFamily="18" charset="0"/>
              </a:rPr>
              <a:t>Decreases in LTC use due to changes in needs or provision?</a:t>
            </a:r>
          </a:p>
          <a:p>
            <a:pPr lvl="2"/>
            <a:endParaRPr lang="en-US" sz="2000" dirty="0">
              <a:latin typeface="Garamond" panose="02020404030301010803" pitchFamily="18" charset="0"/>
            </a:endParaRPr>
          </a:p>
          <a:p>
            <a:pPr lvl="2"/>
            <a:r>
              <a:rPr lang="en-US" sz="2000" dirty="0">
                <a:latin typeface="Garamond" panose="02020404030301010803" pitchFamily="18" charset="0"/>
              </a:rPr>
              <a:t>What are the consequences for wellbeing?</a:t>
            </a:r>
          </a:p>
          <a:p>
            <a:pPr lvl="2"/>
            <a:endParaRPr lang="en-US" sz="1867" dirty="0"/>
          </a:p>
          <a:p>
            <a:pPr lvl="2"/>
            <a:endParaRPr lang="en-US" sz="1867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Jens Abbing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691" y="1259840"/>
            <a:ext cx="4722744" cy="35747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D301D4-36C9-60EF-DF3A-FFB9A6C69F3F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50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Inequalities in care and LTC system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8451A3E-CAE5-CECC-35EA-0066F3576A77}"/>
              </a:ext>
            </a:extLst>
          </p:cNvPr>
          <p:cNvSpPr txBox="1">
            <a:spLocks/>
          </p:cNvSpPr>
          <p:nvPr/>
        </p:nvSpPr>
        <p:spPr bwMode="auto">
          <a:xfrm>
            <a:off x="406400" y="1066800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Are some LTC systems more/less conducive to SES (in)equality in care use/caregiving?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DA99C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IN-CARE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: focus on “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familism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” vs. “de-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familisation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” in LTC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Familism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= extent to which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family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(as opposed to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state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) is considered responsible for care to older adults (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Saraceno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, 2016).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16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Familism vs. de-</a:t>
            </a:r>
            <a:r>
              <a:rPr lang="en-GB" dirty="0" err="1"/>
              <a:t>familisation</a:t>
            </a:r>
            <a:r>
              <a:rPr lang="en-GB" dirty="0"/>
              <a:t> in LTC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5353C-502E-C186-1180-CA010BBD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22" y="1289102"/>
            <a:ext cx="9778555" cy="51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8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EDF-7927-438B-BB62-619E4A4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contribution and 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1F108-FD82-4049-9AF9-767C6DAF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EEBD-9922-41DB-A725-229432E56761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065A4-C7CC-40E5-9DF7-22E2A7EB3497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FD7E0D4-1A42-C4F7-8906-8BAB71069C2D}"/>
              </a:ext>
            </a:extLst>
          </p:cNvPr>
          <p:cNvSpPr txBox="1">
            <a:spLocks/>
          </p:cNvSpPr>
          <p:nvPr/>
        </p:nvSpPr>
        <p:spPr bwMode="auto">
          <a:xfrm>
            <a:off x="280368" y="978568"/>
            <a:ext cx="11378232" cy="50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Relate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contextual LTC system characteristics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LTC system generosity &amp; alternatives to family care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Social care spending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1) To inequalities in formal and informal care use (WP2)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Across European administrative regions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Across English councils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2) To inequalities in informal caregiving (WP3)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Across European countries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3) To inequalities in formal and informal care use (WP4)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GB" sz="2200" b="1" dirty="0">
                <a:solidFill>
                  <a:sysClr val="windowText" lastClr="000000"/>
                </a:solidFill>
              </a:rPr>
              <a:t>Across different LTC contexts in the Netherlands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0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1456958"/>
            <a:ext cx="12192000" cy="1772978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WP2: Socio-economic inequalities in care use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ED533-5B10-4A9F-8C00-623F4568D43A}"/>
              </a:ext>
            </a:extLst>
          </p:cNvPr>
          <p:cNvSpPr/>
          <p:nvPr/>
        </p:nvSpPr>
        <p:spPr>
          <a:xfrm>
            <a:off x="0" y="4216442"/>
            <a:ext cx="12192000" cy="369332"/>
          </a:xfrm>
          <a:prstGeom prst="rect">
            <a:avLst/>
          </a:prstGeom>
          <a:solidFill>
            <a:srgbClr val="41B5A7">
              <a:alpha val="38824"/>
            </a:srgbClr>
          </a:solidFill>
        </p:spPr>
        <p:txBody>
          <a:bodyPr wrap="square">
            <a:spAutoFit/>
          </a:bodyPr>
          <a:lstStyle/>
          <a:p>
            <a:pPr marL="446088" lvl="0" algn="ctr">
              <a:spcAft>
                <a:spcPts val="1000"/>
              </a:spcAft>
              <a:defRPr/>
            </a:pPr>
            <a:r>
              <a:rPr lang="it-IT" dirty="0">
                <a:latin typeface="Georgia"/>
              </a:rPr>
              <a:t>Ginevra</a:t>
            </a:r>
            <a:r>
              <a:rPr lang="it-IT" b="1" dirty="0">
                <a:latin typeface="Georgia"/>
              </a:rPr>
              <a:t> Floridi |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Ludovico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 Carrino |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Karen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 Glaser 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ED533-5B10-4A9F-8C00-623F4568D43A}"/>
              </a:ext>
            </a:extLst>
          </p:cNvPr>
          <p:cNvSpPr/>
          <p:nvPr/>
        </p:nvSpPr>
        <p:spPr>
          <a:xfrm>
            <a:off x="0" y="4791161"/>
            <a:ext cx="12192000" cy="369332"/>
          </a:xfrm>
          <a:prstGeom prst="rect">
            <a:avLst/>
          </a:prstGeom>
          <a:solidFill>
            <a:schemeClr val="accent1">
              <a:lumMod val="20000"/>
              <a:lumOff val="80000"/>
              <a:alpha val="96042"/>
            </a:schemeClr>
          </a:solidFill>
        </p:spPr>
        <p:txBody>
          <a:bodyPr wrap="square">
            <a:spAutoFit/>
          </a:bodyPr>
          <a:lstStyle/>
          <a:p>
            <a:pPr marL="446088" lvl="0" algn="ctr">
              <a:spcAft>
                <a:spcPts val="1000"/>
              </a:spcAft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Ludovico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 Carrino |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Ginevra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 Floridi | </a:t>
            </a:r>
            <a:r>
              <a:rPr lang="it-IT" dirty="0">
                <a:latin typeface="Georgia"/>
              </a:rPr>
              <a:t>Mauricio</a:t>
            </a:r>
            <a:r>
              <a:rPr lang="it-IT" b="1" dirty="0">
                <a:latin typeface="Georgia"/>
              </a:rPr>
              <a:t> Avendano |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Karen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charset="0"/>
              </a:rPr>
              <a:t> Glaser 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9AF35-C9B2-1A06-4BBF-C37CFFEFE1EB}"/>
              </a:ext>
            </a:extLst>
          </p:cNvPr>
          <p:cNvSpPr/>
          <p:nvPr/>
        </p:nvSpPr>
        <p:spPr>
          <a:xfrm>
            <a:off x="-1" y="6519446"/>
            <a:ext cx="609600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Garamond" panose="02020404030301010803" pitchFamily="18" charset="0"/>
              </a:rPr>
              <a:t>Ginevra Floridi</a:t>
            </a:r>
            <a:endParaRPr lang="en-GB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35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3346</Words>
  <Application>Microsoft Office PowerPoint</Application>
  <PresentationFormat>Widescreen</PresentationFormat>
  <Paragraphs>523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Garamond</vt:lpstr>
      <vt:lpstr>Georgia</vt:lpstr>
      <vt:lpstr>Wingdings</vt:lpstr>
      <vt:lpstr>Office Theme</vt:lpstr>
      <vt:lpstr>Custom Design</vt:lpstr>
      <vt:lpstr>Worksheet</vt:lpstr>
      <vt:lpstr>PowerPoint Presentation</vt:lpstr>
      <vt:lpstr>Long-term care (LTC)</vt:lpstr>
      <vt:lpstr>Long-term care (LTC)</vt:lpstr>
      <vt:lpstr>Research questions</vt:lpstr>
      <vt:lpstr>SES inequalities in care use and caregiving</vt:lpstr>
      <vt:lpstr>Inequalities in care and LTC system characteristics</vt:lpstr>
      <vt:lpstr>Familism vs. de-familisation in LTC</vt:lpstr>
      <vt:lpstr>Project contribution and outline</vt:lpstr>
      <vt:lpstr>WP2: Socio-economic inequalities in care use</vt:lpstr>
      <vt:lpstr>Background</vt:lpstr>
      <vt:lpstr>Contribution</vt:lpstr>
      <vt:lpstr>SES inequalities in LTC in Europe</vt:lpstr>
      <vt:lpstr>SES inequalities in LTC in Europe</vt:lpstr>
      <vt:lpstr>SES inequalities in LTC in Europe</vt:lpstr>
      <vt:lpstr>SES inequalities in LTC in Europe</vt:lpstr>
      <vt:lpstr>SES inequalities in LTC in Europe</vt:lpstr>
      <vt:lpstr>SES inequalities in LTC in Europe</vt:lpstr>
      <vt:lpstr>SES inequalities in LTC in Europe</vt:lpstr>
      <vt:lpstr>Multivariate results</vt:lpstr>
      <vt:lpstr>SES inequalities in LTC in Europe</vt:lpstr>
      <vt:lpstr>Budget cuts and LTC use in England</vt:lpstr>
      <vt:lpstr>Budget cuts and LTC use in England</vt:lpstr>
      <vt:lpstr>Budget cuts and LTC use in England</vt:lpstr>
      <vt:lpstr>The English LTC context</vt:lpstr>
      <vt:lpstr>Budget cuts and LTC use in England</vt:lpstr>
      <vt:lpstr>Budget cuts and LTC use in England</vt:lpstr>
      <vt:lpstr>Budget cuts and LTC use in England</vt:lpstr>
      <vt:lpstr>Budget cuts and LTC use in England</vt:lpstr>
      <vt:lpstr>Budget cuts and LTC use in England</vt:lpstr>
      <vt:lpstr>Multivariate results (1)</vt:lpstr>
      <vt:lpstr>PowerPoint Presentation</vt:lpstr>
      <vt:lpstr>Re-familisation of care and inequalities in care use</vt:lpstr>
      <vt:lpstr>WP3: Socio-economic inequalities in caregiving</vt:lpstr>
      <vt:lpstr>Ageing Europe</vt:lpstr>
      <vt:lpstr>Background: informal caregiving in later life</vt:lpstr>
      <vt:lpstr>Contribution</vt:lpstr>
      <vt:lpstr>Research questions</vt:lpstr>
      <vt:lpstr>Data &amp; method</vt:lpstr>
      <vt:lpstr>Data &amp; method</vt:lpstr>
      <vt:lpstr>Data &amp; method</vt:lpstr>
      <vt:lpstr>Results</vt:lpstr>
      <vt:lpstr>Results</vt:lpstr>
      <vt:lpstr>Results</vt:lpstr>
      <vt:lpstr>Summary</vt:lpstr>
      <vt:lpstr>Dissemination</vt:lpstr>
      <vt:lpstr>WP4: Socio-economic inequalities in care use in the Netherlands</vt:lpstr>
      <vt:lpstr>Background</vt:lpstr>
      <vt:lpstr>Background</vt:lpstr>
      <vt:lpstr>Method</vt:lpstr>
      <vt:lpstr>Results (1/2)</vt:lpstr>
      <vt:lpstr>Results (2/2)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Ginevra Floridi</dc:creator>
  <cp:lastModifiedBy>Broese Van Groenou, M.I. (MI)</cp:lastModifiedBy>
  <cp:revision>43</cp:revision>
  <dcterms:created xsi:type="dcterms:W3CDTF">2022-03-23T16:04:05Z</dcterms:created>
  <dcterms:modified xsi:type="dcterms:W3CDTF">2022-05-03T10:19:50Z</dcterms:modified>
</cp:coreProperties>
</file>