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</p:sldMasterIdLst>
  <p:notesMasterIdLst>
    <p:notesMasterId r:id="rId13"/>
  </p:notesMasterIdLst>
  <p:handoutMasterIdLst>
    <p:handoutMasterId r:id="rId14"/>
  </p:handoutMasterIdLst>
  <p:sldIdLst>
    <p:sldId id="728" r:id="rId2"/>
    <p:sldId id="729" r:id="rId3"/>
    <p:sldId id="257" r:id="rId4"/>
    <p:sldId id="259" r:id="rId5"/>
    <p:sldId id="730" r:id="rId6"/>
    <p:sldId id="731" r:id="rId7"/>
    <p:sldId id="732" r:id="rId8"/>
    <p:sldId id="733" r:id="rId9"/>
    <p:sldId id="734" r:id="rId10"/>
    <p:sldId id="735" r:id="rId11"/>
    <p:sldId id="73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498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9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4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7-5-2022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7-5-2022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926246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94820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821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6347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77893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8474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45038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62649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6185" y="0"/>
            <a:ext cx="5366890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30" y="452609"/>
            <a:ext cx="2739868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6633" y="1685926"/>
            <a:ext cx="22904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125"/>
              </a:spcBef>
              <a:tabLst/>
              <a:defRPr sz="135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8004309" y="6102174"/>
            <a:ext cx="828835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2492911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269965" tIns="269965" rIns="269965" bIns="269965" rtlCol="0">
            <a:noAutofit/>
          </a:bodyPr>
          <a:lstStyle/>
          <a:p>
            <a:pPr algn="l"/>
            <a:endParaRPr lang="nl-NL" sz="18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260484" y="188640"/>
            <a:ext cx="12604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err="1"/>
              <a:t>TextSlide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92" userDrawn="1">
          <p15:clr>
            <a:srgbClr val="FBAE40"/>
          </p15:clr>
        </p15:guide>
        <p15:guide id="4" pos="410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94" y="452609"/>
            <a:ext cx="2739868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4280" y="1685926"/>
            <a:ext cx="2283321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125"/>
              </a:spcBef>
              <a:tabLst/>
              <a:defRPr sz="135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8004309" y="6102174"/>
            <a:ext cx="828835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85694" y="0"/>
            <a:ext cx="4921403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538315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269965" tIns="269965" rIns="269965" bIns="269965" rtlCol="0">
            <a:noAutofit/>
          </a:bodyPr>
          <a:lstStyle/>
          <a:p>
            <a:pPr algn="l"/>
            <a:endParaRPr lang="nl-NL" sz="18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260484" y="188640"/>
            <a:ext cx="12604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err="1"/>
              <a:t>TextSlide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35" userDrawn="1">
          <p15:clr>
            <a:srgbClr val="FBAE40"/>
          </p15:clr>
        </p15:guide>
        <p15:guide id="3" pos="244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8" y="447568"/>
            <a:ext cx="2739868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1875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4279" y="1685925"/>
            <a:ext cx="2404749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0933" y="1685925"/>
            <a:ext cx="2404749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0933" y="3883025"/>
            <a:ext cx="2404749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7822" y="1685925"/>
            <a:ext cx="2289275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125"/>
              </a:spcBef>
              <a:tabLst/>
              <a:defRPr sz="135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32088" y="5958000"/>
            <a:ext cx="458385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8004309" y="6102174"/>
            <a:ext cx="828835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260484" y="188640"/>
            <a:ext cx="12604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err="1"/>
              <a:t>TextSlide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241" userDrawn="1">
          <p15:clr>
            <a:srgbClr val="FBAE40"/>
          </p15:clr>
        </p15:guide>
        <p15:guide id="5" pos="2451" userDrawn="1">
          <p15:clr>
            <a:srgbClr val="FBAE40"/>
          </p15:clr>
        </p15:guide>
        <p15:guide id="6" pos="3896" userDrawn="1">
          <p15:clr>
            <a:srgbClr val="FBAE40"/>
          </p15:clr>
        </p15:guide>
        <p15:guide id="7" pos="4106" userDrawn="1">
          <p15:clr>
            <a:srgbClr val="FBAE40"/>
          </p15:clr>
        </p15:guide>
        <p15:guide id="9" pos="796" userDrawn="1">
          <p15:clr>
            <a:srgbClr val="FBAE40"/>
          </p15:clr>
        </p15:guide>
        <p15:guide id="11" pos="2311" userDrawn="1">
          <p15:clr>
            <a:srgbClr val="FBAE40"/>
          </p15:clr>
        </p15:guide>
        <p15:guide id="12" pos="2382" userDrawn="1">
          <p15:clr>
            <a:srgbClr val="FBAE40"/>
          </p15:clr>
        </p15:guide>
        <p15:guide id="13" pos="2955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52548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8" y="447568"/>
            <a:ext cx="2739868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1875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0456" y="1685926"/>
            <a:ext cx="2404749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7109" y="1684336"/>
            <a:ext cx="2404749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7109" y="3881436"/>
            <a:ext cx="2404749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9040" y="1685926"/>
            <a:ext cx="2289275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125"/>
              </a:spcBef>
              <a:tabLst/>
              <a:defRPr sz="135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32088" y="5958000"/>
            <a:ext cx="458385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8004309" y="6102174"/>
            <a:ext cx="828835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260484" y="188640"/>
            <a:ext cx="12604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err="1"/>
              <a:t>TextSlide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241" userDrawn="1">
          <p15:clr>
            <a:srgbClr val="FBAE40"/>
          </p15:clr>
        </p15:guide>
        <p15:guide id="5" pos="2451" userDrawn="1">
          <p15:clr>
            <a:srgbClr val="FBAE40"/>
          </p15:clr>
        </p15:guide>
        <p15:guide id="6" pos="3896" userDrawn="1">
          <p15:clr>
            <a:srgbClr val="FBAE40"/>
          </p15:clr>
        </p15:guide>
        <p15:guide id="7" pos="4106" userDrawn="1">
          <p15:clr>
            <a:srgbClr val="FBAE40"/>
          </p15:clr>
        </p15:guide>
        <p15:guide id="9" pos="796" userDrawn="1">
          <p15:clr>
            <a:srgbClr val="FBAE40"/>
          </p15:clr>
        </p15:guide>
        <p15:guide id="13" pos="3964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  <p15:guide id="17" pos="403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94" y="451167"/>
            <a:ext cx="2739868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32564" y="1685925"/>
            <a:ext cx="7678104" cy="4270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8004309" y="6102174"/>
            <a:ext cx="828835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260484" y="188640"/>
            <a:ext cx="12604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err="1"/>
              <a:t>NoLevel</a:t>
            </a:r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2976" y="1"/>
            <a:ext cx="9144000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5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8094" y="1680793"/>
            <a:ext cx="8473764" cy="2371063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24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lnSpc>
                <a:spcPct val="90000"/>
              </a:lnSpc>
              <a:defRPr sz="18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260484" y="188640"/>
            <a:ext cx="12604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 err="1"/>
              <a:t>TextSlide</a:t>
            </a:r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96" y="501839"/>
            <a:ext cx="1757773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425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2988" userDrawn="1">
          <p15:clr>
            <a:srgbClr val="FBAE40"/>
          </p15:clr>
        </p15:guide>
        <p15:guide id="12" pos="2775" userDrawn="1">
          <p15:clr>
            <a:srgbClr val="FBAE40"/>
          </p15:clr>
        </p15:guide>
        <p15:guide id="13" pos="5339" userDrawn="1">
          <p15:clr>
            <a:srgbClr val="FBAE40"/>
          </p15:clr>
        </p15:guide>
        <p15:guide id="14" pos="1707" userDrawn="1">
          <p15:clr>
            <a:srgbClr val="FBAE40"/>
          </p15:clr>
        </p15:guide>
        <p15:guide id="15" pos="1497" userDrawn="1">
          <p15:clr>
            <a:srgbClr val="FBAE40"/>
          </p15:clr>
        </p15:guide>
        <p15:guide id="16" pos="4058" userDrawn="1">
          <p15:clr>
            <a:srgbClr val="FBAE40"/>
          </p15:clr>
        </p15:guide>
        <p15:guide id="17" pos="42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63584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73969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8085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72698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8913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93923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88510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5B10F60-7AA5-494A-B1FB-74F82B0B8987}"/>
              </a:ext>
            </a:extLst>
          </p:cNvPr>
          <p:cNvSpPr/>
          <p:nvPr userDrawn="1"/>
        </p:nvSpPr>
        <p:spPr>
          <a:xfrm flipH="1">
            <a:off x="-1" y="1"/>
            <a:ext cx="926186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</p:spTree>
    <p:extLst>
      <p:ext uri="{BB962C8B-B14F-4D97-AF65-F5344CB8AC3E}">
        <p14:creationId xmlns:p14="http://schemas.microsoft.com/office/powerpoint/2010/main" val="36490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885" r:id="rId17"/>
    <p:sldLayoutId id="2147483890" r:id="rId18"/>
    <p:sldLayoutId id="2147483889" r:id="rId19"/>
    <p:sldLayoutId id="2147483896" r:id="rId20"/>
    <p:sldLayoutId id="2147483886" r:id="rId21"/>
    <p:sldLayoutId id="2147483899" r:id="rId2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4" userDrawn="1">
          <p15:clr>
            <a:srgbClr val="F26B43"/>
          </p15:clr>
        </p15:guide>
        <p15:guide id="2" orient="horz" pos="778" userDrawn="1">
          <p15:clr>
            <a:srgbClr val="F26B43"/>
          </p15:clr>
        </p15:guide>
        <p15:guide id="3" pos="5548" userDrawn="1">
          <p15:clr>
            <a:srgbClr val="F26B43"/>
          </p15:clr>
        </p15:guide>
        <p15:guide id="4" orient="horz" pos="3752" userDrawn="1">
          <p15:clr>
            <a:srgbClr val="F26B43"/>
          </p15:clr>
        </p15:guide>
        <p15:guide id="5" orient="horz" pos="4036" userDrawn="1">
          <p15:clr>
            <a:srgbClr val="F26B43"/>
          </p15:clr>
        </p15:guide>
        <p15:guide id="6" pos="213" userDrawn="1">
          <p15:clr>
            <a:srgbClr val="F26B43"/>
          </p15:clr>
        </p15:guide>
        <p15:guide id="7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30F37-1742-42E1-96F1-47D90A17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ORA IN-CARE project 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8B5D-24C9-4FE1-9828-0D65DB6B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8" y="2377885"/>
            <a:ext cx="2892580" cy="219112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13294-9DAB-44BC-A0BC-E0556FAB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6293" y="2837329"/>
            <a:ext cx="3384741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May 9-10, 2022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King’s College London UK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73311-F687-4122-837C-77A8EDC2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5186" y="6041362"/>
            <a:ext cx="24969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Footer text - Faculty or Research Institute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ED62B-F263-42C8-83D9-B11A667A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914" y="6041362"/>
            <a:ext cx="424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450"/>
              </a:spcAft>
            </a:pPr>
            <a:fld id="{840C1E0B-154D-844F-9C3C-CB8827A7EAB0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1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6" name="Picture 2" descr="IN-CARE">
            <a:extLst>
              <a:ext uri="{FF2B5EF4-FFF2-40B4-BE49-F238E27FC236}">
                <a16:creationId xmlns:a16="http://schemas.microsoft.com/office/drawing/2014/main" id="{C1363A61-25CD-4FB0-8451-B5055620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1" y="5354932"/>
            <a:ext cx="8632829" cy="13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8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C2C7B-E60C-4B77-A20B-C82176A7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Proposed</a:t>
            </a:r>
            <a:r>
              <a:rPr lang="nl-NL" dirty="0"/>
              <a:t> solution: FAMCARE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704CD1-1117-4FBE-B2E1-198035BF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23" y="1733870"/>
            <a:ext cx="6347714" cy="3880773"/>
          </a:xfrm>
        </p:spPr>
        <p:txBody>
          <a:bodyPr/>
          <a:lstStyle/>
          <a:p>
            <a:r>
              <a:rPr lang="nl-NL" dirty="0"/>
              <a:t>Families share </a:t>
            </a:r>
            <a:r>
              <a:rPr lang="nl-NL" dirty="0" err="1"/>
              <a:t>the</a:t>
            </a:r>
            <a:r>
              <a:rPr lang="nl-NL" dirty="0"/>
              <a:t> care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informal</a:t>
            </a:r>
            <a:r>
              <a:rPr lang="nl-NL" dirty="0"/>
              <a:t> </a:t>
            </a:r>
            <a:r>
              <a:rPr lang="nl-NL" dirty="0" err="1"/>
              <a:t>caregivers</a:t>
            </a:r>
            <a:r>
              <a:rPr lang="nl-NL" dirty="0"/>
              <a:t> (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formal</a:t>
            </a:r>
            <a:r>
              <a:rPr lang="nl-NL" dirty="0"/>
              <a:t> </a:t>
            </a:r>
            <a:r>
              <a:rPr lang="nl-NL" dirty="0" err="1"/>
              <a:t>caregivers</a:t>
            </a:r>
            <a:r>
              <a:rPr lang="nl-NL" dirty="0"/>
              <a:t> (</a:t>
            </a:r>
            <a:r>
              <a:rPr lang="nl-NL" dirty="0" err="1"/>
              <a:t>publicly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privately</a:t>
            </a:r>
            <a:r>
              <a:rPr lang="nl-NL" dirty="0"/>
              <a:t> </a:t>
            </a:r>
            <a:r>
              <a:rPr lang="nl-NL" dirty="0" err="1"/>
              <a:t>paid</a:t>
            </a:r>
            <a:r>
              <a:rPr lang="nl-NL" dirty="0"/>
              <a:t>) in a </a:t>
            </a:r>
            <a:r>
              <a:rPr lang="nl-NL" dirty="0">
                <a:solidFill>
                  <a:srgbClr val="FF0000"/>
                </a:solidFill>
              </a:rPr>
              <a:t>care </a:t>
            </a:r>
            <a:r>
              <a:rPr lang="nl-NL" dirty="0" err="1">
                <a:solidFill>
                  <a:srgbClr val="FF0000"/>
                </a:solidFill>
              </a:rPr>
              <a:t>network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err="1"/>
              <a:t>Modeling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care </a:t>
            </a:r>
            <a:r>
              <a:rPr lang="nl-NL" dirty="0" err="1">
                <a:solidFill>
                  <a:srgbClr val="FF0000"/>
                </a:solidFill>
              </a:rPr>
              <a:t>use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care </a:t>
            </a:r>
            <a:r>
              <a:rPr lang="nl-NL" dirty="0" err="1">
                <a:solidFill>
                  <a:srgbClr val="FF0000"/>
                </a:solidFill>
              </a:rPr>
              <a:t>provision</a:t>
            </a:r>
            <a:r>
              <a:rPr lang="nl-NL" dirty="0"/>
              <a:t> </a:t>
            </a:r>
            <a:r>
              <a:rPr lang="nl-NL" dirty="0" err="1"/>
              <a:t>underlies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formation</a:t>
            </a:r>
            <a:r>
              <a:rPr lang="nl-NL" dirty="0"/>
              <a:t> of care </a:t>
            </a:r>
            <a:r>
              <a:rPr lang="nl-NL" dirty="0" err="1"/>
              <a:t>network</a:t>
            </a:r>
            <a:endParaRPr lang="nl-NL" dirty="0"/>
          </a:p>
          <a:p>
            <a:r>
              <a:rPr lang="nl-NL" dirty="0" err="1"/>
              <a:t>Modeling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care </a:t>
            </a:r>
            <a:r>
              <a:rPr lang="nl-NL" dirty="0" err="1"/>
              <a:t>networks</a:t>
            </a:r>
            <a:r>
              <a:rPr lang="nl-NL" dirty="0"/>
              <a:t> impact on </a:t>
            </a:r>
            <a:r>
              <a:rPr lang="nl-NL" dirty="0" err="1">
                <a:solidFill>
                  <a:srgbClr val="FF0000"/>
                </a:solidFill>
              </a:rPr>
              <a:t>wellbeing</a:t>
            </a:r>
            <a:r>
              <a:rPr lang="nl-NL" dirty="0"/>
              <a:t> of CR, partners </a:t>
            </a:r>
            <a:r>
              <a:rPr lang="nl-NL" dirty="0" err="1"/>
              <a:t>and</a:t>
            </a:r>
            <a:r>
              <a:rPr lang="nl-NL" dirty="0"/>
              <a:t> adult </a:t>
            </a:r>
            <a:r>
              <a:rPr lang="nl-NL" dirty="0" err="1"/>
              <a:t>children</a:t>
            </a:r>
            <a:endParaRPr lang="nl-NL" dirty="0"/>
          </a:p>
          <a:p>
            <a:r>
              <a:rPr lang="nl-NL" dirty="0" err="1"/>
              <a:t>Testing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in </a:t>
            </a:r>
            <a:r>
              <a:rPr lang="nl-NL" dirty="0">
                <a:solidFill>
                  <a:srgbClr val="FF0000"/>
                </a:solidFill>
              </a:rPr>
              <a:t>cohort-</a:t>
            </a:r>
            <a:r>
              <a:rPr lang="nl-NL" dirty="0" err="1">
                <a:solidFill>
                  <a:srgbClr val="FF0000"/>
                </a:solidFill>
              </a:rPr>
              <a:t>sequential</a:t>
            </a:r>
            <a:r>
              <a:rPr lang="nl-NL" dirty="0"/>
              <a:t> designs (LASA 1992-2022)</a:t>
            </a:r>
          </a:p>
          <a:p>
            <a:r>
              <a:rPr lang="nl-NL" dirty="0" err="1"/>
              <a:t>And</a:t>
            </a:r>
            <a:r>
              <a:rPr lang="nl-NL" dirty="0"/>
              <a:t> in </a:t>
            </a:r>
            <a:r>
              <a:rPr lang="nl-NL" dirty="0" err="1"/>
              <a:t>replicated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multi</a:t>
            </a:r>
            <a:r>
              <a:rPr lang="nl-NL" dirty="0">
                <a:solidFill>
                  <a:srgbClr val="FF0000"/>
                </a:solidFill>
              </a:rPr>
              <a:t>-actor</a:t>
            </a:r>
            <a:r>
              <a:rPr lang="nl-NL" dirty="0"/>
              <a:t> Family </a:t>
            </a:r>
            <a:r>
              <a:rPr lang="nl-NL" dirty="0" err="1"/>
              <a:t>Caregiver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(2001 versus 2023) of LASA </a:t>
            </a:r>
            <a:r>
              <a:rPr lang="nl-NL" dirty="0" err="1"/>
              <a:t>respondents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C0C193-F3A2-4377-8CB4-91762B06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Future plans – Marjolein Broese van Groenou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05D493-4B8E-4FAF-9E2A-45F3793A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10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14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B7D2B6F-E905-4D93-8C9A-F48E0352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FAMCARE – </a:t>
            </a:r>
            <a:r>
              <a:rPr lang="nl-NL" dirty="0" err="1"/>
              <a:t>RQs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01779F-CD4B-4FB5-9B51-94EFECA2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Future plans - Marjolein Broese v Groenou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E17DAF-6465-42CF-98DC-DACF7CDD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11</a:t>
            </a:fld>
            <a:r>
              <a:rPr lang="nl-NL"/>
              <a:t> </a:t>
            </a:r>
            <a:endParaRPr lang="nl-N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19E0D6-2EF2-4D89-A2F8-381A9EA40A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9" y="1457824"/>
            <a:ext cx="7001692" cy="284421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73E0789-BABC-4F8A-9F36-5D9F11B50708}"/>
              </a:ext>
            </a:extLst>
          </p:cNvPr>
          <p:cNvSpPr txBox="1"/>
          <p:nvPr/>
        </p:nvSpPr>
        <p:spPr>
          <a:xfrm>
            <a:off x="705394" y="4791090"/>
            <a:ext cx="668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Three </a:t>
            </a:r>
            <a:r>
              <a:rPr lang="nl-NL" dirty="0" err="1"/>
              <a:t>years</a:t>
            </a:r>
            <a:r>
              <a:rPr lang="nl-NL" dirty="0"/>
              <a:t>,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post-docs</a:t>
            </a:r>
            <a:r>
              <a:rPr lang="nl-NL" dirty="0"/>
              <a:t>,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Advisory</a:t>
            </a:r>
            <a:r>
              <a:rPr lang="nl-NL" dirty="0"/>
              <a:t> Board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societal</a:t>
            </a:r>
            <a:r>
              <a:rPr lang="nl-NL" dirty="0"/>
              <a:t> partners</a:t>
            </a:r>
          </a:p>
          <a:p>
            <a:r>
              <a:rPr lang="nl-NL" dirty="0"/>
              <a:t>Grant </a:t>
            </a:r>
            <a:r>
              <a:rPr lang="nl-NL" dirty="0" err="1"/>
              <a:t>proposal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NWO Open </a:t>
            </a:r>
            <a:r>
              <a:rPr lang="nl-NL" dirty="0" err="1"/>
              <a:t>Competition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NL</a:t>
            </a:r>
          </a:p>
        </p:txBody>
      </p:sp>
    </p:spTree>
    <p:extLst>
      <p:ext uri="{BB962C8B-B14F-4D97-AF65-F5344CB8AC3E}">
        <p14:creationId xmlns:p14="http://schemas.microsoft.com/office/powerpoint/2010/main" val="37196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2DBD89-08BE-4CB2-B2B5-EE1D1B59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3300"/>
              <a:t>Introduction</a:t>
            </a:r>
            <a:endParaRPr lang="nl-NL" sz="33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01F98-E3D4-49EC-A229-B4A3D19A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0C1E0B-154D-844F-9C3C-CB8827A7EAB0}" type="slidenum">
              <a:rPr lang="nl-NL" smtClean="0"/>
              <a:pPr>
                <a:spcAft>
                  <a:spcPts val="600"/>
                </a:spcAft>
              </a:pPr>
              <a:t>2</a:t>
            </a:fld>
            <a:r>
              <a:rPr lang="nl-NL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DAB35-9C27-48EE-BBB2-7BF5EEC3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Hybrid modus </a:t>
            </a:r>
          </a:p>
          <a:p>
            <a:r>
              <a:rPr lang="en-US" dirty="0"/>
              <a:t>Objectives of the meeting</a:t>
            </a:r>
          </a:p>
          <a:p>
            <a:pPr lvl="1"/>
            <a:r>
              <a:rPr lang="en-US" dirty="0"/>
              <a:t>Answers to the RQs</a:t>
            </a:r>
          </a:p>
          <a:p>
            <a:pPr lvl="1"/>
            <a:r>
              <a:rPr lang="en-US" dirty="0"/>
              <a:t>Scientific impact – theoretical advancement</a:t>
            </a:r>
          </a:p>
          <a:p>
            <a:pPr lvl="1"/>
            <a:r>
              <a:rPr lang="en-US" dirty="0"/>
              <a:t>Societal impact – LTC policy instruments</a:t>
            </a:r>
          </a:p>
          <a:p>
            <a:pPr lvl="1"/>
            <a:r>
              <a:rPr lang="en-US" dirty="0"/>
              <a:t>Plans for the future</a:t>
            </a:r>
          </a:p>
          <a:p>
            <a:r>
              <a:rPr lang="en-US" dirty="0"/>
              <a:t>Set-up of the program</a:t>
            </a:r>
          </a:p>
          <a:p>
            <a:r>
              <a:rPr lang="en-US" dirty="0"/>
              <a:t>Materials: program, ppts and overview of papers</a:t>
            </a:r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0D25B-5457-4352-A9E3-8E0CE3E9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64" y="5207280"/>
            <a:ext cx="1342104" cy="10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Main</a:t>
            </a:r>
            <a:r>
              <a:rPr lang="nl-NL" dirty="0"/>
              <a:t> research model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477809"/>
            <a:ext cx="7644833" cy="3449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7603B-3F61-458A-95B8-BE33044D3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193" y="101278"/>
            <a:ext cx="1096478" cy="83058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50A5124-BE12-4093-B3D8-5B4E99A8CA1E}"/>
              </a:ext>
            </a:extLst>
          </p:cNvPr>
          <p:cNvSpPr txBox="1"/>
          <p:nvPr/>
        </p:nvSpPr>
        <p:spPr>
          <a:xfrm>
            <a:off x="923108" y="5255835"/>
            <a:ext cx="753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WP1 – macro level data base</a:t>
            </a:r>
          </a:p>
          <a:p>
            <a:r>
              <a:rPr lang="nl-NL" dirty="0"/>
              <a:t>WP2 / WP4 / WP5: care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wellbeing</a:t>
            </a:r>
            <a:r>
              <a:rPr lang="nl-NL" dirty="0"/>
              <a:t> of CR</a:t>
            </a:r>
          </a:p>
          <a:p>
            <a:r>
              <a:rPr lang="nl-NL" dirty="0"/>
              <a:t>WP3 / WP5: care </a:t>
            </a:r>
            <a:r>
              <a:rPr lang="nl-NL" dirty="0" err="1"/>
              <a:t>provision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wellbeing</a:t>
            </a:r>
            <a:r>
              <a:rPr lang="nl-NL" dirty="0"/>
              <a:t> of CG</a:t>
            </a:r>
          </a:p>
        </p:txBody>
      </p:sp>
    </p:spTree>
    <p:extLst>
      <p:ext uri="{BB962C8B-B14F-4D97-AF65-F5344CB8AC3E}">
        <p14:creationId xmlns:p14="http://schemas.microsoft.com/office/powerpoint/2010/main" val="224634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nl-NL" dirty="0"/>
              <a:t>Strong features of IN-CARE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nl-NL" dirty="0" err="1"/>
              <a:t>Socioeconomic</a:t>
            </a:r>
            <a:r>
              <a:rPr lang="nl-NL" dirty="0"/>
              <a:t> </a:t>
            </a:r>
            <a:r>
              <a:rPr lang="nl-NL" dirty="0" err="1"/>
              <a:t>inequality</a:t>
            </a:r>
            <a:r>
              <a:rPr lang="nl-NL" dirty="0"/>
              <a:t> in care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wellbeing</a:t>
            </a:r>
            <a:endParaRPr lang="nl-NL" dirty="0"/>
          </a:p>
          <a:p>
            <a:r>
              <a:rPr lang="nl-NL" dirty="0" err="1"/>
              <a:t>Perspectives</a:t>
            </a:r>
            <a:r>
              <a:rPr lang="nl-NL" dirty="0"/>
              <a:t> of CR </a:t>
            </a:r>
            <a:r>
              <a:rPr lang="nl-NL" dirty="0" err="1"/>
              <a:t>and</a:t>
            </a:r>
            <a:r>
              <a:rPr lang="nl-NL" dirty="0"/>
              <a:t> CG</a:t>
            </a:r>
          </a:p>
          <a:p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nations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time</a:t>
            </a:r>
          </a:p>
          <a:p>
            <a:r>
              <a:rPr lang="nl-NL" dirty="0"/>
              <a:t>Link </a:t>
            </a:r>
            <a:r>
              <a:rPr lang="nl-NL" dirty="0" err="1"/>
              <a:t>between</a:t>
            </a:r>
            <a:r>
              <a:rPr lang="nl-NL" dirty="0"/>
              <a:t> macro- </a:t>
            </a:r>
            <a:r>
              <a:rPr lang="nl-NL" dirty="0" err="1"/>
              <a:t>and</a:t>
            </a:r>
            <a:r>
              <a:rPr lang="nl-NL" dirty="0"/>
              <a:t> micro-level indicators</a:t>
            </a:r>
          </a:p>
          <a:p>
            <a:r>
              <a:rPr lang="nl-NL" dirty="0" err="1"/>
              <a:t>Distinction</a:t>
            </a:r>
            <a:r>
              <a:rPr lang="nl-NL" dirty="0"/>
              <a:t> in (de)</a:t>
            </a:r>
            <a:r>
              <a:rPr lang="nl-NL" dirty="0" err="1"/>
              <a:t>familization</a:t>
            </a:r>
            <a:r>
              <a:rPr lang="nl-NL" dirty="0"/>
              <a:t> indicators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91A033C-9F91-4605-BB2A-798D3FBF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11" y="5170527"/>
            <a:ext cx="1342104" cy="10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6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F582D3-00D6-4CF7-91CD-0A22B6AE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2800"/>
              <a:t>Theoretical advancement</a:t>
            </a:r>
            <a:endParaRPr lang="nl-NL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D1D3D-C739-4B5E-9E57-02FD8EA7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0C1E0B-154D-844F-9C3C-CB8827A7EAB0}" type="slidenum">
              <a:rPr lang="nl-NL"/>
              <a:pPr>
                <a:spcAft>
                  <a:spcPts val="600"/>
                </a:spcAft>
              </a:pPr>
              <a:t>5</a:t>
            </a:fld>
            <a:r>
              <a:rPr lang="nl-NL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E62E-B194-41A0-81F9-CBC24AC9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789645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Cross-national comparisons: SES-inequality in care use and care provision explained by individual level AND macro-level factors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Within country studies: SES-inequality in care use remained or even increased in different LTC contexts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Is distinction between </a:t>
            </a:r>
            <a:r>
              <a:rPr lang="en-US" sz="1500" dirty="0" err="1"/>
              <a:t>familization</a:t>
            </a:r>
            <a:r>
              <a:rPr lang="en-US" sz="1500" dirty="0"/>
              <a:t> and de-</a:t>
            </a:r>
            <a:r>
              <a:rPr lang="en-US" sz="1500" dirty="0" err="1"/>
              <a:t>familization</a:t>
            </a:r>
            <a:r>
              <a:rPr lang="en-US" sz="1500" dirty="0"/>
              <a:t> possible in empirical studies? Use of IN-CARE database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SES-inequality in care use does not add to SES-inequality in wellbeing – how is care related to wellbeing?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Need to combine the model of care use and the model of care provision?</a:t>
            </a:r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D844D-C0CA-4523-AD35-FE79AF26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33" y="5533040"/>
            <a:ext cx="1342104" cy="10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C2B18-1677-480F-ADDE-B1A79F26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Societal impact</a:t>
            </a:r>
            <a:endParaRPr lang="nl-NL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F04B-BBB8-4624-8FF0-47D6E722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en-US" dirty="0"/>
              <a:t>What are general policy implications re </a:t>
            </a:r>
            <a:r>
              <a:rPr lang="en-US" dirty="0" err="1"/>
              <a:t>familization</a:t>
            </a:r>
            <a:r>
              <a:rPr lang="en-US" dirty="0"/>
              <a:t> and de-</a:t>
            </a:r>
            <a:r>
              <a:rPr lang="en-US" dirty="0" err="1"/>
              <a:t>familization</a:t>
            </a:r>
            <a:r>
              <a:rPr lang="en-US" dirty="0"/>
              <a:t>?</a:t>
            </a:r>
          </a:p>
          <a:p>
            <a:r>
              <a:rPr lang="en-US" dirty="0"/>
              <a:t>Which specific policy instruments increase or decrease SES-inequality in care use and provision, and wellbeing?</a:t>
            </a:r>
          </a:p>
          <a:p>
            <a:r>
              <a:rPr lang="en-US" sz="1800" dirty="0"/>
              <a:t>Do we need to distinguish between policy instruments for care users and care providers?</a:t>
            </a:r>
          </a:p>
          <a:p>
            <a:r>
              <a:rPr lang="en-US" dirty="0"/>
              <a:t>What messages do we want to convey to different type of stakeholders?</a:t>
            </a:r>
            <a:endParaRPr lang="nl-NL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692E8-E1D8-46FF-8F25-6822CC3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0C1E0B-154D-844F-9C3C-CB8827A7EAB0}" type="slidenum">
              <a:rPr lang="nl-NL" smtClean="0"/>
              <a:pPr>
                <a:spcAft>
                  <a:spcPts val="600"/>
                </a:spcAft>
              </a:pPr>
              <a:t>6</a:t>
            </a:fld>
            <a:r>
              <a:rPr lang="nl-NL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4C6DF-FDBB-414F-80FB-EA626905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11" y="5233876"/>
            <a:ext cx="1342104" cy="10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B8B3592E-B394-401A-8A61-A79995E5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program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9F5F7-F34E-40A9-AAE7-30A780A2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0C1E0B-154D-844F-9C3C-CB8827A7EAB0}" type="slidenum">
              <a:rPr lang="nl-NL" smtClean="0"/>
              <a:pPr>
                <a:spcAft>
                  <a:spcPts val="600"/>
                </a:spcAft>
              </a:pPr>
              <a:t>7</a:t>
            </a:fld>
            <a:r>
              <a:rPr lang="nl-NL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2D078-67B7-44BF-AA61-5D48BEDC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Monday afternoon: </a:t>
            </a:r>
          </a:p>
          <a:p>
            <a:r>
              <a:rPr lang="en-US" dirty="0"/>
              <a:t>SES-inequality in care use – </a:t>
            </a:r>
          </a:p>
          <a:p>
            <a:r>
              <a:rPr lang="en-US" dirty="0"/>
              <a:t>LTC Policies</a:t>
            </a:r>
          </a:p>
          <a:p>
            <a:r>
              <a:rPr lang="en-US" dirty="0"/>
              <a:t>Online present: Nekehia, Mauricio, Melanie, Rong Fu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Tuesday morning:</a:t>
            </a:r>
          </a:p>
          <a:p>
            <a:r>
              <a:rPr lang="en-US" dirty="0"/>
              <a:t>SES-inequality and wellbeing – </a:t>
            </a:r>
          </a:p>
          <a:p>
            <a:r>
              <a:rPr lang="en-US" dirty="0"/>
              <a:t>Future plans </a:t>
            </a:r>
          </a:p>
          <a:p>
            <a:r>
              <a:rPr lang="en-US" dirty="0"/>
              <a:t>Online present: Martin, Mauricio, Axel, Melanie, Rong Fu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8A85E-2D3E-48E1-8F84-8597F0F1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62" y="5389843"/>
            <a:ext cx="1342104" cy="10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BB683-0DA5-4A54-97D1-2BFF6B5F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plans</a:t>
            </a:r>
            <a:r>
              <a:rPr lang="nl-NL" dirty="0"/>
              <a:t>: FAMCARE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8B2F23-D138-4570-84ED-3F8C59E08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Marjolein Broese v Groenou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88A485-5DD4-4074-86E0-1489CB26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8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29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C465E-E3F0-4330-8994-AA5F3B64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9269"/>
          </a:xfrm>
        </p:spPr>
        <p:txBody>
          <a:bodyPr/>
          <a:lstStyle/>
          <a:p>
            <a:r>
              <a:rPr lang="nl-NL" dirty="0"/>
              <a:t>Rationale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FEEEC1-DF78-4633-B0C7-CA8ABE55C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85824"/>
            <a:ext cx="6531429" cy="3880773"/>
          </a:xfrm>
        </p:spPr>
        <p:txBody>
          <a:bodyPr/>
          <a:lstStyle/>
          <a:p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informal</a:t>
            </a:r>
            <a:r>
              <a:rPr lang="nl-NL" dirty="0"/>
              <a:t> care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</a:t>
            </a:r>
            <a:r>
              <a:rPr lang="nl-NL" dirty="0" err="1"/>
              <a:t>ageing</a:t>
            </a:r>
            <a:endParaRPr lang="nl-NL" dirty="0"/>
          </a:p>
          <a:p>
            <a:r>
              <a:rPr lang="nl-NL" dirty="0" err="1"/>
              <a:t>Decreased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of </a:t>
            </a:r>
            <a:r>
              <a:rPr lang="nl-NL" dirty="0" err="1"/>
              <a:t>informal</a:t>
            </a:r>
            <a:r>
              <a:rPr lang="nl-NL" dirty="0"/>
              <a:t> care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demographic</a:t>
            </a:r>
            <a:r>
              <a:rPr lang="nl-NL" dirty="0"/>
              <a:t> </a:t>
            </a:r>
            <a:r>
              <a:rPr lang="nl-NL" dirty="0" err="1"/>
              <a:t>develoopments</a:t>
            </a:r>
            <a:r>
              <a:rPr lang="nl-NL" dirty="0"/>
              <a:t> (ratio </a:t>
            </a:r>
            <a:r>
              <a:rPr lang="nl-NL" dirty="0" err="1"/>
              <a:t>oldest</a:t>
            </a:r>
            <a:r>
              <a:rPr lang="nl-NL" dirty="0"/>
              <a:t> </a:t>
            </a:r>
            <a:r>
              <a:rPr lang="nl-NL" dirty="0" err="1"/>
              <a:t>old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younger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decreased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informal</a:t>
            </a:r>
            <a:r>
              <a:rPr lang="nl-NL" dirty="0"/>
              <a:t> care</a:t>
            </a:r>
          </a:p>
          <a:p>
            <a:r>
              <a:rPr lang="nl-NL" dirty="0" err="1"/>
              <a:t>Expected</a:t>
            </a:r>
            <a:r>
              <a:rPr lang="nl-NL" dirty="0"/>
              <a:t> </a:t>
            </a:r>
            <a:r>
              <a:rPr lang="nl-NL" dirty="0" err="1"/>
              <a:t>scarcity</a:t>
            </a:r>
            <a:r>
              <a:rPr lang="nl-NL" dirty="0"/>
              <a:t> of </a:t>
            </a:r>
            <a:r>
              <a:rPr lang="nl-NL" dirty="0" err="1"/>
              <a:t>informal</a:t>
            </a:r>
            <a:r>
              <a:rPr lang="nl-NL" dirty="0"/>
              <a:t> care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come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Main</a:t>
            </a:r>
            <a:r>
              <a:rPr lang="nl-NL" dirty="0"/>
              <a:t> question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grant</a:t>
            </a:r>
            <a:r>
              <a:rPr lang="nl-NL" dirty="0"/>
              <a:t> </a:t>
            </a:r>
            <a:r>
              <a:rPr lang="nl-NL" dirty="0" err="1"/>
              <a:t>proposal</a:t>
            </a:r>
            <a:r>
              <a:rPr lang="nl-NL"/>
              <a:t>: </a:t>
            </a:r>
          </a:p>
          <a:p>
            <a:r>
              <a:rPr lang="nl-NL"/>
              <a:t>How </a:t>
            </a:r>
            <a:r>
              <a:rPr lang="nl-NL" dirty="0" err="1"/>
              <a:t>informal</a:t>
            </a:r>
            <a:r>
              <a:rPr lang="nl-NL" dirty="0"/>
              <a:t> care </a:t>
            </a:r>
            <a:r>
              <a:rPr lang="nl-NL" dirty="0" err="1"/>
              <a:t>remains</a:t>
            </a:r>
            <a:r>
              <a:rPr lang="nl-NL" dirty="0"/>
              <a:t> a </a:t>
            </a:r>
            <a:r>
              <a:rPr lang="nl-NL" dirty="0" err="1"/>
              <a:t>sustainable</a:t>
            </a:r>
            <a:r>
              <a:rPr lang="nl-NL" dirty="0"/>
              <a:t> part of LTC in </a:t>
            </a:r>
            <a:r>
              <a:rPr lang="nl-NL" dirty="0" err="1"/>
              <a:t>the</a:t>
            </a:r>
            <a:r>
              <a:rPr lang="nl-NL" dirty="0"/>
              <a:t> next decades </a:t>
            </a:r>
            <a:r>
              <a:rPr lang="nl-NL" dirty="0" err="1"/>
              <a:t>while</a:t>
            </a:r>
            <a:r>
              <a:rPr lang="nl-NL" dirty="0"/>
              <a:t> preserving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wellbeing</a:t>
            </a:r>
            <a:r>
              <a:rPr lang="nl-NL" dirty="0"/>
              <a:t> of CR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ICGs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AA417D-4B60-4E9B-8528-50A884F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065837"/>
            <a:ext cx="4622973" cy="365125"/>
          </a:xfrm>
        </p:spPr>
        <p:txBody>
          <a:bodyPr/>
          <a:lstStyle/>
          <a:p>
            <a:r>
              <a:rPr lang="en-GB" dirty="0"/>
              <a:t>Future plans – Marjolein Broese van Groenou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E78ED4-4CDA-4536-8133-E911D408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9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0139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527</Words>
  <Application>Microsoft Office PowerPoint</Application>
  <PresentationFormat>Diavoorstelling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DIN Pro Medium</vt:lpstr>
      <vt:lpstr>DINPro</vt:lpstr>
      <vt:lpstr>Trebuchet MS</vt:lpstr>
      <vt:lpstr>Wingdings 3</vt:lpstr>
      <vt:lpstr>Facet</vt:lpstr>
      <vt:lpstr>ORA IN-CARE project  meeting</vt:lpstr>
      <vt:lpstr>Introduction</vt:lpstr>
      <vt:lpstr>Main research model</vt:lpstr>
      <vt:lpstr>Strong features of IN-CARE</vt:lpstr>
      <vt:lpstr>Theoretical advancement</vt:lpstr>
      <vt:lpstr>Societal impact</vt:lpstr>
      <vt:lpstr>program</vt:lpstr>
      <vt:lpstr>Future plans: FAMCARE</vt:lpstr>
      <vt:lpstr>Rationale</vt:lpstr>
      <vt:lpstr>Proposed solution: FAMCARE</vt:lpstr>
      <vt:lpstr>FAMCARE – RQs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 types</dc:title>
  <dc:subject/>
  <dc:creator>Broese Van Groenou, M.I. (MI)</dc:creator>
  <cp:keywords/>
  <dc:description/>
  <cp:lastModifiedBy>Broese Van Groenou, M.I. (MI)</cp:lastModifiedBy>
  <cp:revision>7</cp:revision>
  <dcterms:created xsi:type="dcterms:W3CDTF">2022-05-02T13:46:28Z</dcterms:created>
  <dcterms:modified xsi:type="dcterms:W3CDTF">2022-05-07T15:52:42Z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SjabloonVersiedatum">
    <vt:lpwstr>11 12 2020</vt:lpwstr>
  </property>
</Properties>
</file>